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tx1"/>
                </a:solidFill>
                <a:latin typeface="標楷體"/>
                <a:cs typeface="標楷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標楷體"/>
                <a:cs typeface="標楷體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tx1"/>
                </a:solidFill>
                <a:latin typeface="標楷體"/>
                <a:cs typeface="標楷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標楷體"/>
                <a:cs typeface="標楷體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tx1"/>
                </a:solidFill>
                <a:latin typeface="標楷體"/>
                <a:cs typeface="標楷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tx1"/>
                </a:solidFill>
                <a:latin typeface="標楷體"/>
                <a:cs typeface="標楷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4839" y="348995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84439" y="1916429"/>
            <a:ext cx="4655820" cy="109220"/>
          </a:xfrm>
          <a:custGeom>
            <a:avLst/>
            <a:gdLst/>
            <a:ahLst/>
            <a:cxnLst/>
            <a:rect l="l" t="t" r="r" b="b"/>
            <a:pathLst>
              <a:path w="4655820" h="109219">
                <a:moveTo>
                  <a:pt x="4655820" y="108966"/>
                </a:moveTo>
                <a:lnTo>
                  <a:pt x="4655820" y="0"/>
                </a:lnTo>
                <a:lnTo>
                  <a:pt x="0" y="0"/>
                </a:lnTo>
                <a:lnTo>
                  <a:pt x="0" y="108966"/>
                </a:lnTo>
                <a:lnTo>
                  <a:pt x="4655820" y="108966"/>
                </a:lnTo>
                <a:close/>
              </a:path>
            </a:pathLst>
          </a:custGeom>
          <a:solidFill>
            <a:srgbClr val="CB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384439" y="191642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 h="0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525">
            <a:solidFill>
              <a:srgbClr val="CB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384439" y="6521195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 h="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B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8121" y="1214119"/>
            <a:ext cx="1955164" cy="604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tx1"/>
                </a:solidFill>
                <a:latin typeface="標楷體"/>
                <a:cs typeface="標楷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20502" y="2028697"/>
            <a:ext cx="6020434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標楷體"/>
                <a:cs typeface="標楷體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png"/><Relationship Id="rId6" Type="http://schemas.openxmlformats.org/officeDocument/2006/relationships/image" Target="../media/image19.jpg"/><Relationship Id="rId7" Type="http://schemas.openxmlformats.org/officeDocument/2006/relationships/image" Target="../media/image2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52543" y="718819"/>
            <a:ext cx="1063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Verdana"/>
                <a:cs typeface="Verdana"/>
              </a:rPr>
              <a:t>NKNU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EE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"/>
              <a:t>實</a:t>
            </a:r>
            <a:r>
              <a:rPr dirty="0" spc="-45"/>
              <a:t>驗</a:t>
            </a:r>
            <a:r>
              <a:rPr dirty="0" spc="-45"/>
              <a:t>規</a:t>
            </a:r>
            <a:r>
              <a:rPr dirty="0" spc="-50"/>
              <a:t>則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420502" y="2026902"/>
            <a:ext cx="7209790" cy="415290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482600" indent="-470534">
              <a:lnSpc>
                <a:spcPct val="100000"/>
              </a:lnSpc>
              <a:spcBef>
                <a:spcPts val="475"/>
              </a:spcBef>
              <a:buClr>
                <a:srgbClr val="CC0000"/>
              </a:buClr>
              <a:buFont typeface="Wingdings"/>
              <a:buChar char=""/>
              <a:tabLst>
                <a:tab pos="483234" algn="l"/>
              </a:tabLst>
            </a:pPr>
            <a:r>
              <a:rPr dirty="0" sz="3000" spc="-15">
                <a:latin typeface="標楷體"/>
                <a:cs typeface="標楷體"/>
              </a:rPr>
              <a:t>實驗分組</a:t>
            </a:r>
            <a:endParaRPr sz="3000">
              <a:latin typeface="標楷體"/>
              <a:cs typeface="標楷體"/>
            </a:endParaRPr>
          </a:p>
          <a:p>
            <a:pPr lvl="1" marL="920750" indent="-438150">
              <a:lnSpc>
                <a:spcPct val="100000"/>
              </a:lnSpc>
              <a:spcBef>
                <a:spcPts val="320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dirty="0" sz="2600" spc="-35">
                <a:latin typeface="標楷體"/>
                <a:cs typeface="標楷體"/>
              </a:rPr>
              <a:t>兩</a:t>
            </a:r>
            <a:r>
              <a:rPr dirty="0" sz="2600" spc="-35">
                <a:latin typeface="標楷體"/>
                <a:cs typeface="標楷體"/>
              </a:rPr>
              <a:t>人</a:t>
            </a:r>
            <a:r>
              <a:rPr dirty="0" sz="2600" spc="-35">
                <a:latin typeface="標楷體"/>
                <a:cs typeface="標楷體"/>
              </a:rPr>
              <a:t>一</a:t>
            </a:r>
            <a:r>
              <a:rPr dirty="0" sz="2600" spc="-50">
                <a:latin typeface="標楷體"/>
                <a:cs typeface="標楷體"/>
              </a:rPr>
              <a:t>組</a:t>
            </a:r>
            <a:endParaRPr sz="2600">
              <a:latin typeface="標楷體"/>
              <a:cs typeface="標楷體"/>
            </a:endParaRPr>
          </a:p>
          <a:p>
            <a:pPr lvl="1" marL="920750" indent="-438150">
              <a:lnSpc>
                <a:spcPct val="100000"/>
              </a:lnSpc>
              <a:spcBef>
                <a:spcPts val="310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dirty="0" sz="2600" spc="-35">
                <a:latin typeface="標楷體"/>
                <a:cs typeface="標楷體"/>
              </a:rPr>
              <a:t>電</a:t>
            </a:r>
            <a:r>
              <a:rPr dirty="0" sz="2600" spc="-35">
                <a:latin typeface="標楷體"/>
                <a:cs typeface="標楷體"/>
              </a:rPr>
              <a:t>子</a:t>
            </a:r>
            <a:r>
              <a:rPr dirty="0" sz="2600" spc="-35">
                <a:latin typeface="標楷體"/>
                <a:cs typeface="標楷體"/>
              </a:rPr>
              <a:t>通</a:t>
            </a:r>
            <a:r>
              <a:rPr dirty="0" sz="2600" spc="-35">
                <a:latin typeface="標楷體"/>
                <a:cs typeface="標楷體"/>
              </a:rPr>
              <a:t>訊</a:t>
            </a:r>
            <a:r>
              <a:rPr dirty="0" sz="2600" spc="-35">
                <a:latin typeface="標楷體"/>
                <a:cs typeface="標楷體"/>
              </a:rPr>
              <a:t>實</a:t>
            </a:r>
            <a:r>
              <a:rPr dirty="0" sz="2600" spc="-35">
                <a:latin typeface="標楷體"/>
                <a:cs typeface="標楷體"/>
              </a:rPr>
              <a:t>驗</a:t>
            </a:r>
            <a:r>
              <a:rPr dirty="0" sz="2600" spc="-50">
                <a:latin typeface="標楷體"/>
                <a:cs typeface="標楷體"/>
              </a:rPr>
              <a:t>室</a:t>
            </a:r>
            <a:endParaRPr sz="2600">
              <a:latin typeface="標楷體"/>
              <a:cs typeface="標楷體"/>
            </a:endParaRPr>
          </a:p>
          <a:p>
            <a:pPr marL="482600" indent="-470534">
              <a:lnSpc>
                <a:spcPct val="100000"/>
              </a:lnSpc>
              <a:spcBef>
                <a:spcPts val="350"/>
              </a:spcBef>
              <a:buClr>
                <a:srgbClr val="CC0000"/>
              </a:buClr>
              <a:buFont typeface="Wingdings"/>
              <a:buChar char=""/>
              <a:tabLst>
                <a:tab pos="483234" algn="l"/>
              </a:tabLst>
            </a:pPr>
            <a:r>
              <a:rPr dirty="0" sz="3000" spc="-15">
                <a:latin typeface="標楷體"/>
                <a:cs typeface="標楷體"/>
              </a:rPr>
              <a:t>材料分配</a:t>
            </a:r>
            <a:endParaRPr sz="3000">
              <a:latin typeface="標楷體"/>
              <a:cs typeface="標楷體"/>
            </a:endParaRPr>
          </a:p>
          <a:p>
            <a:pPr lvl="1" marL="920750" indent="-438150">
              <a:lnSpc>
                <a:spcPct val="100000"/>
              </a:lnSpc>
              <a:spcBef>
                <a:spcPts val="32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dirty="0" sz="2600" spc="-35">
                <a:latin typeface="標楷體"/>
                <a:cs typeface="標楷體"/>
              </a:rPr>
              <a:t>每</a:t>
            </a:r>
            <a:r>
              <a:rPr dirty="0" sz="2600" spc="-35">
                <a:latin typeface="標楷體"/>
                <a:cs typeface="標楷體"/>
              </a:rPr>
              <a:t>組</a:t>
            </a:r>
            <a:r>
              <a:rPr dirty="0" sz="2600" spc="-35">
                <a:latin typeface="標楷體"/>
                <a:cs typeface="標楷體"/>
              </a:rPr>
              <a:t>一</a:t>
            </a:r>
            <a:r>
              <a:rPr dirty="0" sz="2600" spc="-35">
                <a:latin typeface="標楷體"/>
                <a:cs typeface="標楷體"/>
              </a:rPr>
              <a:t>盒</a:t>
            </a:r>
            <a:r>
              <a:rPr dirty="0" sz="2600" spc="-35">
                <a:latin typeface="標楷體"/>
                <a:cs typeface="標楷體"/>
              </a:rPr>
              <a:t>電</a:t>
            </a:r>
            <a:r>
              <a:rPr dirty="0" sz="2600" spc="-35">
                <a:latin typeface="標楷體"/>
                <a:cs typeface="標楷體"/>
              </a:rPr>
              <a:t>子</a:t>
            </a:r>
            <a:r>
              <a:rPr dirty="0" sz="2600" spc="-35">
                <a:latin typeface="標楷體"/>
                <a:cs typeface="標楷體"/>
              </a:rPr>
              <a:t>材</a:t>
            </a:r>
            <a:r>
              <a:rPr dirty="0" sz="2600" spc="-35">
                <a:latin typeface="標楷體"/>
                <a:cs typeface="標楷體"/>
              </a:rPr>
              <a:t>料</a:t>
            </a:r>
            <a:r>
              <a:rPr dirty="0" sz="2600" spc="-35">
                <a:latin typeface="標楷體"/>
                <a:cs typeface="標楷體"/>
              </a:rPr>
              <a:t>、</a:t>
            </a:r>
            <a:r>
              <a:rPr dirty="0" sz="2600" spc="-20">
                <a:latin typeface="標楷體"/>
                <a:cs typeface="標楷體"/>
              </a:rPr>
              <a:t>CABLE</a:t>
            </a:r>
            <a:r>
              <a:rPr dirty="0" sz="2600" spc="-35">
                <a:latin typeface="標楷體"/>
                <a:cs typeface="標楷體"/>
              </a:rPr>
              <a:t>、</a:t>
            </a:r>
            <a:r>
              <a:rPr dirty="0" sz="2600" spc="-35">
                <a:latin typeface="標楷體"/>
                <a:cs typeface="標楷體"/>
              </a:rPr>
              <a:t>電</a:t>
            </a:r>
            <a:r>
              <a:rPr dirty="0" sz="2600" spc="-35">
                <a:latin typeface="標楷體"/>
                <a:cs typeface="標楷體"/>
              </a:rPr>
              <a:t>源</a:t>
            </a:r>
            <a:r>
              <a:rPr dirty="0" sz="2600" spc="-35">
                <a:latin typeface="標楷體"/>
                <a:cs typeface="標楷體"/>
              </a:rPr>
              <a:t>接</a:t>
            </a:r>
            <a:r>
              <a:rPr dirty="0" sz="2600" spc="-50">
                <a:latin typeface="標楷體"/>
                <a:cs typeface="標楷體"/>
              </a:rPr>
              <a:t>線</a:t>
            </a:r>
            <a:endParaRPr sz="2600">
              <a:latin typeface="標楷體"/>
              <a:cs typeface="標楷體"/>
            </a:endParaRPr>
          </a:p>
          <a:p>
            <a:pPr lvl="1" marL="920750" indent="-438150">
              <a:lnSpc>
                <a:spcPct val="100000"/>
              </a:lnSpc>
              <a:spcBef>
                <a:spcPts val="310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dirty="0" sz="2600" spc="-35">
                <a:latin typeface="標楷體"/>
                <a:cs typeface="標楷體"/>
              </a:rPr>
              <a:t>損</a:t>
            </a:r>
            <a:r>
              <a:rPr dirty="0" sz="2600" spc="-35">
                <a:latin typeface="標楷體"/>
                <a:cs typeface="標楷體"/>
              </a:rPr>
              <a:t>壞</a:t>
            </a:r>
            <a:r>
              <a:rPr dirty="0" sz="2600" spc="-35">
                <a:latin typeface="標楷體"/>
                <a:cs typeface="標楷體"/>
              </a:rPr>
              <a:t>可</a:t>
            </a:r>
            <a:r>
              <a:rPr dirty="0" sz="2600" spc="-35">
                <a:latin typeface="標楷體"/>
                <a:cs typeface="標楷體"/>
              </a:rPr>
              <a:t>更</a:t>
            </a:r>
            <a:r>
              <a:rPr dirty="0" sz="2600" spc="-35">
                <a:latin typeface="標楷體"/>
                <a:cs typeface="標楷體"/>
              </a:rPr>
              <a:t>換</a:t>
            </a:r>
            <a:r>
              <a:rPr dirty="0" sz="2600" spc="-35">
                <a:latin typeface="標楷體"/>
                <a:cs typeface="標楷體"/>
              </a:rPr>
              <a:t>、</a:t>
            </a:r>
            <a:r>
              <a:rPr dirty="0" sz="2600" spc="-35">
                <a:latin typeface="標楷體"/>
                <a:cs typeface="標楷體"/>
              </a:rPr>
              <a:t>遺</a:t>
            </a:r>
            <a:r>
              <a:rPr dirty="0" sz="2600" spc="-35">
                <a:latin typeface="標楷體"/>
                <a:cs typeface="標楷體"/>
              </a:rPr>
              <a:t>失</a:t>
            </a:r>
            <a:r>
              <a:rPr dirty="0" sz="2600" spc="-35">
                <a:latin typeface="標楷體"/>
                <a:cs typeface="標楷體"/>
              </a:rPr>
              <a:t>不</a:t>
            </a:r>
            <a:r>
              <a:rPr dirty="0" sz="2600" spc="-35">
                <a:latin typeface="標楷體"/>
                <a:cs typeface="標楷體"/>
              </a:rPr>
              <a:t>補</a:t>
            </a:r>
            <a:r>
              <a:rPr dirty="0" sz="2600" spc="-35">
                <a:latin typeface="標楷體"/>
                <a:cs typeface="標楷體"/>
              </a:rPr>
              <a:t>，</a:t>
            </a:r>
            <a:r>
              <a:rPr dirty="0" sz="2600" spc="-35">
                <a:solidFill>
                  <a:srgbClr val="FF0000"/>
                </a:solidFill>
                <a:latin typeface="標楷體"/>
                <a:cs typeface="標楷體"/>
              </a:rPr>
              <a:t>學</a:t>
            </a:r>
            <a:r>
              <a:rPr dirty="0" sz="2600" spc="-35">
                <a:solidFill>
                  <a:srgbClr val="FF0000"/>
                </a:solidFill>
                <a:latin typeface="標楷體"/>
                <a:cs typeface="標楷體"/>
              </a:rPr>
              <a:t>期</a:t>
            </a:r>
            <a:r>
              <a:rPr dirty="0" sz="2600" spc="-35">
                <a:solidFill>
                  <a:srgbClr val="FF0000"/>
                </a:solidFill>
                <a:latin typeface="標楷體"/>
                <a:cs typeface="標楷體"/>
              </a:rPr>
              <a:t>結</a:t>
            </a:r>
            <a:r>
              <a:rPr dirty="0" sz="2600" spc="-35">
                <a:solidFill>
                  <a:srgbClr val="FF0000"/>
                </a:solidFill>
                <a:latin typeface="標楷體"/>
                <a:cs typeface="標楷體"/>
              </a:rPr>
              <a:t>束</a:t>
            </a:r>
            <a:r>
              <a:rPr dirty="0" sz="2600" spc="-35">
                <a:solidFill>
                  <a:srgbClr val="FF0000"/>
                </a:solidFill>
                <a:latin typeface="標楷體"/>
                <a:cs typeface="標楷體"/>
              </a:rPr>
              <a:t>需</a:t>
            </a:r>
            <a:r>
              <a:rPr dirty="0" sz="2600" spc="-35">
                <a:solidFill>
                  <a:srgbClr val="FF0000"/>
                </a:solidFill>
                <a:latin typeface="標楷體"/>
                <a:cs typeface="標楷體"/>
              </a:rPr>
              <a:t>繳</a:t>
            </a:r>
            <a:r>
              <a:rPr dirty="0" sz="2600" spc="-35">
                <a:solidFill>
                  <a:srgbClr val="FF0000"/>
                </a:solidFill>
                <a:latin typeface="標楷體"/>
                <a:cs typeface="標楷體"/>
              </a:rPr>
              <a:t>回</a:t>
            </a:r>
            <a:r>
              <a:rPr dirty="0" sz="2600" spc="-50">
                <a:solidFill>
                  <a:srgbClr val="FF0000"/>
                </a:solidFill>
                <a:latin typeface="標楷體"/>
                <a:cs typeface="標楷體"/>
              </a:rPr>
              <a:t>。</a:t>
            </a:r>
            <a:endParaRPr sz="2600">
              <a:latin typeface="標楷體"/>
              <a:cs typeface="標楷體"/>
            </a:endParaRPr>
          </a:p>
          <a:p>
            <a:pPr marL="482600" indent="-470534">
              <a:lnSpc>
                <a:spcPct val="100000"/>
              </a:lnSpc>
              <a:spcBef>
                <a:spcPts val="350"/>
              </a:spcBef>
              <a:buClr>
                <a:srgbClr val="CC0000"/>
              </a:buClr>
              <a:buFont typeface="Wingdings"/>
              <a:buChar char=""/>
              <a:tabLst>
                <a:tab pos="483234" algn="l"/>
              </a:tabLst>
            </a:pPr>
            <a:r>
              <a:rPr dirty="0" sz="3000" spc="-15">
                <a:latin typeface="標楷體"/>
                <a:cs typeface="標楷體"/>
              </a:rPr>
              <a:t>實驗報告</a:t>
            </a:r>
            <a:endParaRPr sz="3000">
              <a:latin typeface="標楷體"/>
              <a:cs typeface="標楷體"/>
            </a:endParaRPr>
          </a:p>
          <a:p>
            <a:pPr lvl="1" marL="920750" indent="-438150">
              <a:lnSpc>
                <a:spcPct val="100000"/>
              </a:lnSpc>
              <a:spcBef>
                <a:spcPts val="32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dirty="0" sz="2600" spc="-35">
                <a:latin typeface="標楷體"/>
                <a:cs typeface="標楷體"/>
              </a:rPr>
              <a:t>上</a:t>
            </a:r>
            <a:r>
              <a:rPr dirty="0" sz="2600" spc="-35">
                <a:latin typeface="標楷體"/>
                <a:cs typeface="標楷體"/>
              </a:rPr>
              <a:t>課</a:t>
            </a:r>
            <a:r>
              <a:rPr dirty="0" sz="2600" spc="-35">
                <a:latin typeface="標楷體"/>
                <a:cs typeface="標楷體"/>
              </a:rPr>
              <a:t>繳</a:t>
            </a:r>
            <a:r>
              <a:rPr dirty="0" sz="2600" spc="-40">
                <a:latin typeface="標楷體"/>
                <a:cs typeface="標楷體"/>
              </a:rPr>
              <a:t>交</a:t>
            </a:r>
            <a:r>
              <a:rPr dirty="0" sz="2600" spc="-35">
                <a:solidFill>
                  <a:srgbClr val="FF0000"/>
                </a:solidFill>
                <a:latin typeface="標楷體"/>
                <a:cs typeface="標楷體"/>
              </a:rPr>
              <a:t>當週</a:t>
            </a:r>
            <a:r>
              <a:rPr dirty="0" sz="2600" spc="-35">
                <a:latin typeface="標楷體"/>
                <a:cs typeface="標楷體"/>
              </a:rPr>
              <a:t>預</a:t>
            </a:r>
            <a:r>
              <a:rPr dirty="0" sz="2600" spc="-35">
                <a:latin typeface="標楷體"/>
                <a:cs typeface="標楷體"/>
              </a:rPr>
              <a:t>習</a:t>
            </a:r>
            <a:r>
              <a:rPr dirty="0" sz="2600" spc="-35">
                <a:latin typeface="標楷體"/>
                <a:cs typeface="標楷體"/>
              </a:rPr>
              <a:t>報</a:t>
            </a:r>
            <a:r>
              <a:rPr dirty="0" sz="2600" spc="-60">
                <a:latin typeface="標楷體"/>
                <a:cs typeface="標楷體"/>
              </a:rPr>
              <a:t>告</a:t>
            </a:r>
            <a:endParaRPr sz="2600">
              <a:latin typeface="標楷體"/>
              <a:cs typeface="標楷體"/>
            </a:endParaRPr>
          </a:p>
          <a:p>
            <a:pPr lvl="1" marL="920750" indent="-438150">
              <a:lnSpc>
                <a:spcPct val="100000"/>
              </a:lnSpc>
              <a:spcBef>
                <a:spcPts val="310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dirty="0" sz="2600" spc="-35">
                <a:latin typeface="標楷體"/>
                <a:cs typeface="標楷體"/>
              </a:rPr>
              <a:t>課後</a:t>
            </a:r>
            <a:r>
              <a:rPr dirty="0" sz="2600" spc="-35">
                <a:solidFill>
                  <a:srgbClr val="FF0000"/>
                </a:solidFill>
                <a:latin typeface="標楷體"/>
                <a:cs typeface="標楷體"/>
              </a:rPr>
              <a:t>兩週</a:t>
            </a:r>
            <a:r>
              <a:rPr dirty="0" sz="2600" spc="-35">
                <a:latin typeface="標楷體"/>
                <a:cs typeface="標楷體"/>
              </a:rPr>
              <a:t>上</a:t>
            </a:r>
            <a:r>
              <a:rPr dirty="0" sz="2600" spc="-35">
                <a:latin typeface="標楷體"/>
                <a:cs typeface="標楷體"/>
              </a:rPr>
              <a:t>課</a:t>
            </a:r>
            <a:r>
              <a:rPr dirty="0" sz="2600" spc="-35">
                <a:latin typeface="標楷體"/>
                <a:cs typeface="標楷體"/>
              </a:rPr>
              <a:t>繳</a:t>
            </a:r>
            <a:r>
              <a:rPr dirty="0" sz="2600" spc="-35">
                <a:latin typeface="標楷體"/>
                <a:cs typeface="標楷體"/>
              </a:rPr>
              <a:t>結</a:t>
            </a:r>
            <a:r>
              <a:rPr dirty="0" sz="2600" spc="-35">
                <a:latin typeface="標楷體"/>
                <a:cs typeface="標楷體"/>
              </a:rPr>
              <a:t>果</a:t>
            </a:r>
            <a:r>
              <a:rPr dirty="0" sz="2600" spc="-35">
                <a:latin typeface="標楷體"/>
                <a:cs typeface="標楷體"/>
              </a:rPr>
              <a:t>報</a:t>
            </a:r>
            <a:r>
              <a:rPr dirty="0" sz="2600" spc="-50">
                <a:latin typeface="標楷體"/>
                <a:cs typeface="標楷體"/>
              </a:rPr>
              <a:t>告</a:t>
            </a:r>
            <a:endParaRPr sz="2600">
              <a:latin typeface="標楷體"/>
              <a:cs typeface="標楷體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4539" y="2101595"/>
            <a:ext cx="3592829" cy="18623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52543" y="718819"/>
            <a:ext cx="1063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Verdana"/>
                <a:cs typeface="Verdana"/>
              </a:rPr>
              <a:t>NKNU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EE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"/>
              <a:t>評</a:t>
            </a:r>
            <a:r>
              <a:rPr dirty="0" spc="-45"/>
              <a:t>分</a:t>
            </a:r>
            <a:r>
              <a:rPr dirty="0" spc="-45"/>
              <a:t>標</a:t>
            </a:r>
            <a:r>
              <a:rPr dirty="0" spc="-50"/>
              <a:t>準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4139" rIns="0" bIns="0" rtlCol="0" vert="horz">
            <a:spAutoFit/>
          </a:bodyPr>
          <a:lstStyle/>
          <a:p>
            <a:pPr marL="482600" indent="-470534">
              <a:lnSpc>
                <a:spcPct val="100000"/>
              </a:lnSpc>
              <a:spcBef>
                <a:spcPts val="819"/>
              </a:spcBef>
              <a:buClr>
                <a:srgbClr val="CC0000"/>
              </a:buClr>
              <a:buFont typeface="Wingdings"/>
              <a:buChar char=""/>
              <a:tabLst>
                <a:tab pos="483234" algn="l"/>
              </a:tabLst>
            </a:pPr>
            <a:r>
              <a:rPr dirty="0"/>
              <a:t>報告：70％（預習與結果報告</a:t>
            </a:r>
            <a:r>
              <a:rPr dirty="0" spc="-50"/>
              <a:t>）</a:t>
            </a:r>
          </a:p>
          <a:p>
            <a:pPr marL="482600" indent="-470534">
              <a:lnSpc>
                <a:spcPct val="100000"/>
              </a:lnSpc>
              <a:spcBef>
                <a:spcPts val="720"/>
              </a:spcBef>
              <a:buClr>
                <a:srgbClr val="CC0000"/>
              </a:buClr>
              <a:buFont typeface="Wingdings"/>
              <a:buChar char=""/>
              <a:tabLst>
                <a:tab pos="483234" algn="l"/>
              </a:tabLst>
            </a:pPr>
            <a:r>
              <a:rPr dirty="0"/>
              <a:t>期末上機考</a:t>
            </a:r>
            <a:r>
              <a:rPr dirty="0" spc="-20"/>
              <a:t>：30％</a:t>
            </a:r>
          </a:p>
          <a:p>
            <a:pPr marL="482600" indent="-470534">
              <a:lnSpc>
                <a:spcPct val="100000"/>
              </a:lnSpc>
              <a:spcBef>
                <a:spcPts val="720"/>
              </a:spcBef>
              <a:buClr>
                <a:srgbClr val="CC0000"/>
              </a:buClr>
              <a:buFont typeface="Wingdings"/>
              <a:buChar char=""/>
              <a:tabLst>
                <a:tab pos="483234" algn="l"/>
              </a:tabLst>
            </a:pPr>
            <a:r>
              <a:rPr dirty="0" spc="-5">
                <a:solidFill>
                  <a:srgbClr val="FF0000"/>
                </a:solidFill>
              </a:rPr>
              <a:t>未到課該次實驗報告不予計分</a:t>
            </a:r>
          </a:p>
          <a:p>
            <a:pPr marL="482600" indent="-470534">
              <a:lnSpc>
                <a:spcPct val="100000"/>
              </a:lnSpc>
              <a:spcBef>
                <a:spcPts val="720"/>
              </a:spcBef>
              <a:buClr>
                <a:srgbClr val="CC0000"/>
              </a:buClr>
              <a:buFont typeface="Wingdings"/>
              <a:buChar char=""/>
              <a:tabLst>
                <a:tab pos="483234" algn="l"/>
              </a:tabLst>
            </a:pPr>
            <a:r>
              <a:rPr dirty="0"/>
              <a:t>遲交報告：每隔一週，</a:t>
            </a:r>
            <a:r>
              <a:rPr dirty="0">
                <a:solidFill>
                  <a:srgbClr val="FF0000"/>
                </a:solidFill>
              </a:rPr>
              <a:t>分數打8</a:t>
            </a:r>
            <a:r>
              <a:rPr dirty="0" spc="-50">
                <a:solidFill>
                  <a:srgbClr val="FF0000"/>
                </a:solidFill>
              </a:rPr>
              <a:t>折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9139" y="4354829"/>
            <a:ext cx="2448305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52543" y="718819"/>
            <a:ext cx="1063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Verdana"/>
                <a:cs typeface="Verdana"/>
              </a:rPr>
              <a:t>NKNU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EE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8121" y="1214119"/>
            <a:ext cx="5092065" cy="604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47695" algn="l"/>
              </a:tabLst>
            </a:pPr>
            <a:r>
              <a:rPr dirty="0" spc="-45">
                <a:latin typeface="華康中特圓體(P)"/>
                <a:cs typeface="華康中特圓體(P)"/>
              </a:rPr>
              <a:t>電</a:t>
            </a:r>
            <a:r>
              <a:rPr dirty="0" spc="-45">
                <a:latin typeface="華康中特圓體(P)"/>
                <a:cs typeface="華康中特圓體(P)"/>
              </a:rPr>
              <a:t>路</a:t>
            </a:r>
            <a:r>
              <a:rPr dirty="0" spc="-45">
                <a:latin typeface="華康中特圓體(P)"/>
                <a:cs typeface="華康中特圓體(P)"/>
              </a:rPr>
              <a:t>繪</a:t>
            </a:r>
            <a:r>
              <a:rPr dirty="0" spc="-45">
                <a:latin typeface="華康中特圓體(P)"/>
                <a:cs typeface="華康中特圓體(P)"/>
              </a:rPr>
              <a:t>製</a:t>
            </a:r>
            <a:r>
              <a:rPr dirty="0" spc="-45">
                <a:latin typeface="華康中特圓體(P)"/>
                <a:cs typeface="華康中特圓體(P)"/>
              </a:rPr>
              <a:t>軟</a:t>
            </a:r>
            <a:r>
              <a:rPr dirty="0" spc="-50">
                <a:latin typeface="華康中特圓體(P)"/>
                <a:cs typeface="華康中特圓體(P)"/>
              </a:rPr>
              <a:t>體</a:t>
            </a:r>
            <a:r>
              <a:rPr dirty="0">
                <a:latin typeface="華康中特圓體(P)"/>
                <a:cs typeface="華康中特圓體(P)"/>
              </a:rPr>
              <a:t>	</a:t>
            </a:r>
            <a:r>
              <a:rPr dirty="0" spc="-10">
                <a:latin typeface="華康仿宋體W2"/>
                <a:cs typeface="華康仿宋體W2"/>
              </a:rPr>
              <a:t>fritzing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205" y="3922014"/>
            <a:ext cx="6045708" cy="224256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8869" y="2443733"/>
            <a:ext cx="3829050" cy="11902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52543" y="718819"/>
            <a:ext cx="1063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Verdana"/>
                <a:cs typeface="Verdana"/>
              </a:rPr>
              <a:t>NKNU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EE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8121" y="1217168"/>
            <a:ext cx="6283325" cy="604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Verdana"/>
                <a:cs typeface="Verdana"/>
              </a:rPr>
              <a:t>Multisim</a:t>
            </a:r>
            <a:r>
              <a:rPr dirty="0" spc="-11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(NI</a:t>
            </a:r>
            <a:r>
              <a:rPr dirty="0" spc="-65">
                <a:latin typeface="Verdana"/>
                <a:cs typeface="Verdana"/>
              </a:rPr>
              <a:t>) </a:t>
            </a:r>
            <a:r>
              <a:rPr dirty="0" spc="-40">
                <a:latin typeface="華康中特圓體(P)"/>
                <a:cs typeface="華康中特圓體(P)"/>
              </a:rPr>
              <a:t>分</a:t>
            </a:r>
            <a:r>
              <a:rPr dirty="0" spc="-40">
                <a:latin typeface="華康中特圓體(P)"/>
                <a:cs typeface="華康中特圓體(P)"/>
              </a:rPr>
              <a:t>析</a:t>
            </a:r>
            <a:r>
              <a:rPr dirty="0" spc="-40">
                <a:latin typeface="華康中特圓體(P)"/>
                <a:cs typeface="華康中特圓體(P)"/>
              </a:rPr>
              <a:t>電</a:t>
            </a:r>
            <a:r>
              <a:rPr dirty="0" spc="-40">
                <a:latin typeface="華康中特圓體(P)"/>
                <a:cs typeface="華康中特圓體(P)"/>
              </a:rPr>
              <a:t>路</a:t>
            </a:r>
            <a:r>
              <a:rPr dirty="0" spc="-40">
                <a:latin typeface="華康中特圓體(P)"/>
                <a:cs typeface="華康中特圓體(P)"/>
              </a:rPr>
              <a:t>行</a:t>
            </a:r>
            <a:r>
              <a:rPr dirty="0" spc="-50">
                <a:latin typeface="華康中特圓體(P)"/>
                <a:cs typeface="華康中特圓體(P)"/>
              </a:rPr>
              <a:t>為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9239" y="2177795"/>
            <a:ext cx="7306056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52543" y="718819"/>
            <a:ext cx="1063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Verdana"/>
                <a:cs typeface="Verdana"/>
              </a:rPr>
              <a:t>NKNU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EE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8121" y="1217168"/>
            <a:ext cx="6435725" cy="604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Verdana"/>
                <a:cs typeface="Verdana"/>
              </a:rPr>
              <a:t>Matlab</a:t>
            </a:r>
            <a:r>
              <a:rPr dirty="0" spc="-14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Simulink</a:t>
            </a:r>
            <a:r>
              <a:rPr dirty="0" spc="-100">
                <a:latin typeface="Verdana"/>
                <a:cs typeface="Verdana"/>
              </a:rPr>
              <a:t> (</a:t>
            </a:r>
            <a:r>
              <a:rPr dirty="0" spc="-40">
                <a:latin typeface="華康中特圓體(P)"/>
                <a:cs typeface="華康中特圓體(P)"/>
              </a:rPr>
              <a:t>系</a:t>
            </a:r>
            <a:r>
              <a:rPr dirty="0" spc="-40">
                <a:latin typeface="華康中特圓體(P)"/>
                <a:cs typeface="華康中特圓體(P)"/>
              </a:rPr>
              <a:t>統</a:t>
            </a:r>
            <a:r>
              <a:rPr dirty="0" spc="-40">
                <a:latin typeface="華康中特圓體(P)"/>
                <a:cs typeface="華康中特圓體(P)"/>
              </a:rPr>
              <a:t>模</a:t>
            </a:r>
            <a:r>
              <a:rPr dirty="0" spc="-40">
                <a:latin typeface="華康中特圓體(P)"/>
                <a:cs typeface="華康中特圓體(P)"/>
              </a:rPr>
              <a:t>擬</a:t>
            </a:r>
            <a:r>
              <a:rPr dirty="0" spc="-50">
                <a:latin typeface="Verdana"/>
                <a:cs typeface="Verdana"/>
              </a:rPr>
              <a:t>)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420502" y="2131567"/>
            <a:ext cx="470090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5950" indent="-603885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Font typeface="Wingdings"/>
              <a:buChar char=""/>
              <a:tabLst>
                <a:tab pos="615950" algn="l"/>
                <a:tab pos="616585" algn="l"/>
              </a:tabLst>
            </a:pPr>
            <a:r>
              <a:rPr dirty="0" sz="3000" spc="-20">
                <a:latin typeface="Verdana"/>
                <a:cs typeface="Verdana"/>
              </a:rPr>
              <a:t>Toolboxes</a:t>
            </a:r>
            <a:r>
              <a:rPr dirty="0" sz="3000" spc="-90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and</a:t>
            </a:r>
            <a:r>
              <a:rPr dirty="0" sz="3000" spc="-110">
                <a:latin typeface="Verdana"/>
                <a:cs typeface="Verdana"/>
              </a:rPr>
              <a:t> </a:t>
            </a:r>
            <a:r>
              <a:rPr dirty="0" sz="3000" spc="-10">
                <a:latin typeface="Verdana"/>
                <a:cs typeface="Verdana"/>
              </a:rPr>
              <a:t>Blocks</a:t>
            </a:r>
            <a:endParaRPr sz="3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9879" y="1997964"/>
            <a:ext cx="2137409" cy="120015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2707" y="3297173"/>
            <a:ext cx="8410956" cy="32080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52543" y="718819"/>
            <a:ext cx="1063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Verdana"/>
                <a:cs typeface="Verdana"/>
              </a:rPr>
              <a:t>NKNU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EE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8121" y="1217168"/>
            <a:ext cx="5090795" cy="604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"/>
              <a:t>通</a:t>
            </a:r>
            <a:r>
              <a:rPr dirty="0" spc="-45"/>
              <a:t>訊</a:t>
            </a:r>
            <a:r>
              <a:rPr dirty="0" spc="-45"/>
              <a:t>系</a:t>
            </a:r>
            <a:r>
              <a:rPr dirty="0" spc="-45"/>
              <a:t>統</a:t>
            </a:r>
            <a:r>
              <a:rPr dirty="0" spc="-45"/>
              <a:t>實</a:t>
            </a:r>
            <a:r>
              <a:rPr dirty="0" spc="-45"/>
              <a:t>驗</a:t>
            </a:r>
            <a:r>
              <a:rPr dirty="0" spc="-25"/>
              <a:t>-</a:t>
            </a:r>
            <a:r>
              <a:rPr dirty="0" spc="-45"/>
              <a:t>實</a:t>
            </a:r>
            <a:r>
              <a:rPr dirty="0" spc="-45"/>
              <a:t>驗</a:t>
            </a:r>
            <a:r>
              <a:rPr dirty="0" spc="-45"/>
              <a:t>規</a:t>
            </a:r>
            <a:r>
              <a:rPr dirty="0" spc="-50"/>
              <a:t>則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420502" y="2038899"/>
            <a:ext cx="6342380" cy="3757929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482600" indent="-470534">
              <a:lnSpc>
                <a:spcPct val="100000"/>
              </a:lnSpc>
              <a:spcBef>
                <a:spcPts val="770"/>
              </a:spcBef>
              <a:buClr>
                <a:srgbClr val="CC0000"/>
              </a:buClr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dirty="0" sz="2800" spc="45">
                <a:latin typeface="微軟正黑體"/>
                <a:cs typeface="微軟正黑體"/>
              </a:rPr>
              <a:t>教師講解(不提供除錯)</a:t>
            </a:r>
            <a:endParaRPr sz="2800">
              <a:latin typeface="微軟正黑體"/>
              <a:cs typeface="微軟正黑體"/>
            </a:endParaRPr>
          </a:p>
          <a:p>
            <a:pPr marL="482600" indent="-470534">
              <a:lnSpc>
                <a:spcPct val="100000"/>
              </a:lnSpc>
              <a:spcBef>
                <a:spcPts val="670"/>
              </a:spcBef>
              <a:buClr>
                <a:srgbClr val="CC0000"/>
              </a:buClr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dirty="0" sz="2800" spc="35">
                <a:latin typeface="微軟正黑體"/>
                <a:cs typeface="微軟正黑體"/>
              </a:rPr>
              <a:t>學生實作(助教可提供諮詢)</a:t>
            </a:r>
            <a:endParaRPr sz="2800">
              <a:latin typeface="微軟正黑體"/>
              <a:cs typeface="微軟正黑體"/>
            </a:endParaRPr>
          </a:p>
          <a:p>
            <a:pPr marL="482600" indent="-470534">
              <a:lnSpc>
                <a:spcPct val="100000"/>
              </a:lnSpc>
              <a:spcBef>
                <a:spcPts val="675"/>
              </a:spcBef>
              <a:buClr>
                <a:srgbClr val="CC0000"/>
              </a:buClr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dirty="0" sz="2800">
                <a:latin typeface="微軟正黑體"/>
                <a:cs typeface="微軟正黑體"/>
              </a:rPr>
              <a:t>諮詢教師僅限於</a:t>
            </a:r>
            <a:r>
              <a:rPr dirty="0" sz="2800" spc="-5">
                <a:solidFill>
                  <a:srgbClr val="FF0000"/>
                </a:solidFill>
                <a:latin typeface="微軟正黑體"/>
                <a:cs typeface="微軟正黑體"/>
              </a:rPr>
              <a:t>觀念問題</a:t>
            </a:r>
            <a:r>
              <a:rPr dirty="0" sz="2800" spc="-20">
                <a:latin typeface="微軟正黑體"/>
                <a:cs typeface="微軟正黑體"/>
              </a:rPr>
              <a:t>，若涉及</a:t>
            </a:r>
            <a:endParaRPr sz="2800">
              <a:latin typeface="微軟正黑體"/>
              <a:cs typeface="微軟正黑體"/>
            </a:endParaRPr>
          </a:p>
          <a:p>
            <a:pPr lvl="1" marL="920750" indent="-438150">
              <a:lnSpc>
                <a:spcPct val="100000"/>
              </a:lnSpc>
              <a:spcBef>
                <a:spcPts val="58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dirty="0" sz="2400">
                <a:latin typeface="微軟正黑體"/>
                <a:cs typeface="微軟正黑體"/>
              </a:rPr>
              <a:t>接線錯誤 (扣成績20</a:t>
            </a:r>
            <a:r>
              <a:rPr dirty="0" sz="2400" spc="-25">
                <a:latin typeface="微軟正黑體"/>
                <a:cs typeface="微軟正黑體"/>
              </a:rPr>
              <a:t>分)</a:t>
            </a:r>
            <a:endParaRPr sz="2400">
              <a:latin typeface="微軟正黑體"/>
              <a:cs typeface="微軟正黑體"/>
            </a:endParaRPr>
          </a:p>
          <a:p>
            <a:pPr lvl="1" marL="920750" indent="-438150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dirty="0" sz="2400">
                <a:latin typeface="微軟正黑體"/>
                <a:cs typeface="微軟正黑體"/>
              </a:rPr>
              <a:t>設備未檢查</a:t>
            </a:r>
            <a:r>
              <a:rPr dirty="0" sz="2400">
                <a:latin typeface="Wingdings"/>
                <a:cs typeface="Wingdings"/>
              </a:rPr>
              <a:t></a:t>
            </a:r>
            <a:r>
              <a:rPr dirty="0" sz="2400">
                <a:latin typeface="微軟正黑體"/>
                <a:cs typeface="微軟正黑體"/>
              </a:rPr>
              <a:t>是否正常(扣成績10</a:t>
            </a:r>
            <a:r>
              <a:rPr dirty="0" sz="2400" spc="-25">
                <a:latin typeface="微軟正黑體"/>
                <a:cs typeface="微軟正黑體"/>
              </a:rPr>
              <a:t>分)</a:t>
            </a:r>
            <a:endParaRPr sz="2400">
              <a:latin typeface="微軟正黑體"/>
              <a:cs typeface="微軟正黑體"/>
            </a:endParaRPr>
          </a:p>
          <a:p>
            <a:pPr lvl="1" marL="920750" indent="-438150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dirty="0" sz="2400">
                <a:latin typeface="微軟正黑體"/>
                <a:cs typeface="微軟正黑體"/>
              </a:rPr>
              <a:t>零件有問題</a:t>
            </a:r>
            <a:r>
              <a:rPr dirty="0" sz="2400">
                <a:latin typeface="Wingdings"/>
                <a:cs typeface="Wingdings"/>
              </a:rPr>
              <a:t></a:t>
            </a:r>
            <a:r>
              <a:rPr dirty="0" sz="2400">
                <a:latin typeface="微軟正黑體"/>
                <a:cs typeface="微軟正黑體"/>
              </a:rPr>
              <a:t>未能自行排除(扣成績10</a:t>
            </a:r>
            <a:r>
              <a:rPr dirty="0" sz="2400" spc="-25">
                <a:latin typeface="微軟正黑體"/>
                <a:cs typeface="微軟正黑體"/>
              </a:rPr>
              <a:t>分)</a:t>
            </a:r>
            <a:endParaRPr sz="2400">
              <a:latin typeface="微軟正黑體"/>
              <a:cs typeface="微軟正黑體"/>
            </a:endParaRPr>
          </a:p>
          <a:p>
            <a:pPr lvl="1" marL="920750" indent="-438150">
              <a:lnSpc>
                <a:spcPct val="100000"/>
              </a:lnSpc>
              <a:spcBef>
                <a:spcPts val="580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dirty="0" sz="2400">
                <a:latin typeface="微軟正黑體"/>
                <a:cs typeface="微軟正黑體"/>
              </a:rPr>
              <a:t>纜線問題</a:t>
            </a:r>
            <a:r>
              <a:rPr dirty="0" sz="2400">
                <a:latin typeface="Wingdings"/>
                <a:cs typeface="Wingdings"/>
              </a:rPr>
              <a:t></a:t>
            </a:r>
            <a:r>
              <a:rPr dirty="0" sz="2400">
                <a:latin typeface="微軟正黑體"/>
                <a:cs typeface="微軟正黑體"/>
              </a:rPr>
              <a:t>未能察覺(扣成績10</a:t>
            </a:r>
            <a:r>
              <a:rPr dirty="0" sz="2400" spc="-25">
                <a:latin typeface="微軟正黑體"/>
                <a:cs typeface="微軟正黑體"/>
              </a:rPr>
              <a:t>分)</a:t>
            </a:r>
            <a:endParaRPr sz="2400">
              <a:latin typeface="微軟正黑體"/>
              <a:cs typeface="微軟正黑體"/>
            </a:endParaRPr>
          </a:p>
          <a:p>
            <a:pPr lvl="1" marL="920750" indent="-438150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dirty="0" sz="2400">
                <a:latin typeface="微軟正黑體"/>
                <a:cs typeface="微軟正黑體"/>
              </a:rPr>
              <a:t>麵包板問題</a:t>
            </a:r>
            <a:r>
              <a:rPr dirty="0" sz="2400">
                <a:latin typeface="Wingdings"/>
                <a:cs typeface="Wingdings"/>
              </a:rPr>
              <a:t></a:t>
            </a:r>
            <a:r>
              <a:rPr dirty="0" sz="2400">
                <a:latin typeface="微軟正黑體"/>
                <a:cs typeface="微軟正黑體"/>
              </a:rPr>
              <a:t>未能察覺(扣成績10</a:t>
            </a:r>
            <a:r>
              <a:rPr dirty="0" sz="2400" spc="-25">
                <a:latin typeface="微軟正黑體"/>
                <a:cs typeface="微軟正黑體"/>
              </a:rPr>
              <a:t>分)</a:t>
            </a:r>
            <a:endParaRPr sz="24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52543" y="719581"/>
            <a:ext cx="1063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Verdana"/>
                <a:cs typeface="Verdana"/>
              </a:rPr>
              <a:t>NKNU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EE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"/>
              <a:t>準</a:t>
            </a:r>
            <a:r>
              <a:rPr dirty="0" spc="-45"/>
              <a:t>備</a:t>
            </a:r>
            <a:r>
              <a:rPr dirty="0" spc="-45"/>
              <a:t>工</a:t>
            </a:r>
            <a:r>
              <a:rPr dirty="0" spc="-50"/>
              <a:t>具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420502" y="2031745"/>
            <a:ext cx="4131945" cy="221996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551815" indent="-539750">
              <a:lnSpc>
                <a:spcPct val="100000"/>
              </a:lnSpc>
              <a:spcBef>
                <a:spcPts val="819"/>
              </a:spcBef>
              <a:buClr>
                <a:srgbClr val="CC0000"/>
              </a:buClr>
              <a:buFont typeface="Wingdings"/>
              <a:buChar char=""/>
              <a:tabLst>
                <a:tab pos="551815" algn="l"/>
                <a:tab pos="552450" algn="l"/>
              </a:tabLst>
            </a:pPr>
            <a:r>
              <a:rPr dirty="0" sz="3000" spc="-20">
                <a:latin typeface="標楷體"/>
                <a:cs typeface="標楷體"/>
              </a:rPr>
              <a:t>麵包板</a:t>
            </a:r>
            <a:endParaRPr sz="3000">
              <a:latin typeface="標楷體"/>
              <a:cs typeface="標楷體"/>
            </a:endParaRPr>
          </a:p>
          <a:p>
            <a:pPr marL="551815" indent="-539750">
              <a:lnSpc>
                <a:spcPct val="100000"/>
              </a:lnSpc>
              <a:spcBef>
                <a:spcPts val="720"/>
              </a:spcBef>
              <a:buClr>
                <a:srgbClr val="CC0000"/>
              </a:buClr>
              <a:buFont typeface="Wingdings"/>
              <a:buChar char=""/>
              <a:tabLst>
                <a:tab pos="551815" algn="l"/>
                <a:tab pos="552450" algn="l"/>
              </a:tabLst>
            </a:pPr>
            <a:r>
              <a:rPr dirty="0" sz="3000" spc="-15">
                <a:latin typeface="標楷體"/>
                <a:cs typeface="標楷體"/>
              </a:rPr>
              <a:t>三用電表</a:t>
            </a:r>
            <a:endParaRPr sz="3000">
              <a:latin typeface="標楷體"/>
              <a:cs typeface="標楷體"/>
            </a:endParaRPr>
          </a:p>
          <a:p>
            <a:pPr marL="551815" indent="-539750">
              <a:lnSpc>
                <a:spcPct val="100000"/>
              </a:lnSpc>
              <a:spcBef>
                <a:spcPts val="720"/>
              </a:spcBef>
              <a:buClr>
                <a:srgbClr val="CC0000"/>
              </a:buClr>
              <a:buFont typeface="Wingdings"/>
              <a:buChar char=""/>
              <a:tabLst>
                <a:tab pos="551815" algn="l"/>
                <a:tab pos="552450" algn="l"/>
              </a:tabLst>
            </a:pPr>
            <a:r>
              <a:rPr dirty="0" sz="3000" spc="-10">
                <a:latin typeface="標楷體"/>
                <a:cs typeface="標楷體"/>
              </a:rPr>
              <a:t>剝線鉗或斜口鉗</a:t>
            </a:r>
            <a:endParaRPr sz="3000">
              <a:latin typeface="標楷體"/>
              <a:cs typeface="標楷體"/>
            </a:endParaRPr>
          </a:p>
          <a:p>
            <a:pPr marL="551815" indent="-539750">
              <a:lnSpc>
                <a:spcPct val="100000"/>
              </a:lnSpc>
              <a:spcBef>
                <a:spcPts val="720"/>
              </a:spcBef>
              <a:buClr>
                <a:srgbClr val="CC0000"/>
              </a:buClr>
              <a:buFont typeface="Wingdings"/>
              <a:buChar char=""/>
              <a:tabLst>
                <a:tab pos="551815" algn="l"/>
                <a:tab pos="552450" algn="l"/>
              </a:tabLst>
            </a:pPr>
            <a:r>
              <a:rPr dirty="0" sz="3000">
                <a:latin typeface="Verdana"/>
                <a:cs typeface="Verdana"/>
              </a:rPr>
              <a:t>USB</a:t>
            </a:r>
            <a:r>
              <a:rPr dirty="0" sz="3000" spc="-5">
                <a:latin typeface="Verdana"/>
                <a:cs typeface="Verdana"/>
              </a:rPr>
              <a:t> </a:t>
            </a:r>
            <a:r>
              <a:rPr dirty="0" sz="3000">
                <a:latin typeface="標楷體"/>
                <a:cs typeface="標楷體"/>
              </a:rPr>
              <a:t>隨身碟</a:t>
            </a:r>
            <a:r>
              <a:rPr dirty="0" sz="3000" spc="-10">
                <a:latin typeface="Verdana"/>
                <a:cs typeface="Verdana"/>
              </a:rPr>
              <a:t>(</a:t>
            </a:r>
            <a:r>
              <a:rPr dirty="0" sz="3000">
                <a:latin typeface="標楷體"/>
                <a:cs typeface="標楷體"/>
              </a:rPr>
              <a:t>記憶卡</a:t>
            </a:r>
            <a:r>
              <a:rPr dirty="0" sz="3000" spc="-50">
                <a:latin typeface="Verdana"/>
                <a:cs typeface="Verdana"/>
              </a:rPr>
              <a:t>)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571360" y="2101595"/>
            <a:ext cx="2664460" cy="4352290"/>
            <a:chOff x="6571360" y="2101595"/>
            <a:chExt cx="2664460" cy="435229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1360" y="2101595"/>
              <a:ext cx="2663951" cy="17526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7019" y="3889248"/>
              <a:ext cx="2154173" cy="2564129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8393" y="4373879"/>
            <a:ext cx="1994154" cy="199491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16971" y="4709159"/>
            <a:ext cx="1774698" cy="12390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52543" y="718819"/>
            <a:ext cx="1063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Verdana"/>
                <a:cs typeface="Verdana"/>
              </a:rPr>
              <a:t>NKNU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EE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8121" y="1218692"/>
            <a:ext cx="3402329" cy="604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">
                <a:latin typeface="微軟正黑體"/>
                <a:cs typeface="微軟正黑體"/>
              </a:rPr>
              <a:t>通</a:t>
            </a:r>
            <a:r>
              <a:rPr dirty="0" spc="-45">
                <a:latin typeface="微軟正黑體"/>
                <a:cs typeface="微軟正黑體"/>
              </a:rPr>
              <a:t>訊</a:t>
            </a:r>
            <a:r>
              <a:rPr dirty="0" spc="-45">
                <a:latin typeface="微軟正黑體"/>
                <a:cs typeface="微軟正黑體"/>
              </a:rPr>
              <a:t>系</a:t>
            </a:r>
            <a:r>
              <a:rPr dirty="0" spc="-45">
                <a:latin typeface="微軟正黑體"/>
                <a:cs typeface="微軟正黑體"/>
              </a:rPr>
              <a:t>統</a:t>
            </a:r>
            <a:r>
              <a:rPr dirty="0" spc="-45">
                <a:latin typeface="微軟正黑體"/>
                <a:cs typeface="微軟正黑體"/>
              </a:rPr>
              <a:t>方</a:t>
            </a:r>
            <a:r>
              <a:rPr dirty="0" spc="-45">
                <a:latin typeface="微軟正黑體"/>
                <a:cs typeface="微軟正黑體"/>
              </a:rPr>
              <a:t>塊</a:t>
            </a:r>
            <a:r>
              <a:rPr dirty="0" spc="-50">
                <a:latin typeface="微軟正黑體"/>
                <a:cs typeface="微軟正黑體"/>
              </a:rPr>
              <a:t>圖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767" y="2835401"/>
            <a:ext cx="8001000" cy="28003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52543" y="718819"/>
            <a:ext cx="1063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Verdana"/>
                <a:cs typeface="Verdana"/>
              </a:rPr>
              <a:t>NKNU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EE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8121" y="1218692"/>
            <a:ext cx="5904230" cy="604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43730" algn="l"/>
              </a:tabLst>
            </a:pPr>
            <a:r>
              <a:rPr dirty="0" spc="-45">
                <a:latin typeface="微軟正黑體"/>
                <a:cs typeface="微軟正黑體"/>
              </a:rPr>
              <a:t>通</a:t>
            </a:r>
            <a:r>
              <a:rPr dirty="0" spc="-45">
                <a:latin typeface="微軟正黑體"/>
                <a:cs typeface="微軟正黑體"/>
              </a:rPr>
              <a:t>訊</a:t>
            </a:r>
            <a:r>
              <a:rPr dirty="0" spc="-45">
                <a:latin typeface="微軟正黑體"/>
                <a:cs typeface="微軟正黑體"/>
              </a:rPr>
              <a:t>系</a:t>
            </a:r>
            <a:r>
              <a:rPr dirty="0" spc="-45">
                <a:latin typeface="微軟正黑體"/>
                <a:cs typeface="微軟正黑體"/>
              </a:rPr>
              <a:t>統</a:t>
            </a:r>
            <a:r>
              <a:rPr dirty="0" spc="-45">
                <a:latin typeface="微軟正黑體"/>
                <a:cs typeface="微軟正黑體"/>
              </a:rPr>
              <a:t>實</a:t>
            </a:r>
            <a:r>
              <a:rPr dirty="0" spc="-45">
                <a:latin typeface="微軟正黑體"/>
                <a:cs typeface="微軟正黑體"/>
              </a:rPr>
              <a:t>驗</a:t>
            </a:r>
            <a:r>
              <a:rPr dirty="0" spc="-45">
                <a:latin typeface="微軟正黑體"/>
                <a:cs typeface="微軟正黑體"/>
              </a:rPr>
              <a:t>設</a:t>
            </a:r>
            <a:r>
              <a:rPr dirty="0">
                <a:latin typeface="微軟正黑體"/>
                <a:cs typeface="微軟正黑體"/>
              </a:rPr>
              <a:t>備</a:t>
            </a:r>
            <a:r>
              <a:rPr dirty="0" spc="25">
                <a:latin typeface="微軟正黑體"/>
                <a:cs typeface="微軟正黑體"/>
              </a:rPr>
              <a:t> </a:t>
            </a:r>
            <a:r>
              <a:rPr dirty="0" spc="-50">
                <a:latin typeface="微軟正黑體"/>
                <a:cs typeface="微軟正黑體"/>
              </a:rPr>
              <a:t>-</a:t>
            </a:r>
            <a:r>
              <a:rPr dirty="0">
                <a:latin typeface="微軟正黑體"/>
                <a:cs typeface="微軟正黑體"/>
              </a:rPr>
              <a:t>	</a:t>
            </a:r>
            <a:r>
              <a:rPr dirty="0" spc="-45">
                <a:latin typeface="微軟正黑體"/>
                <a:cs typeface="微軟正黑體"/>
              </a:rPr>
              <a:t>示</a:t>
            </a:r>
            <a:r>
              <a:rPr dirty="0" spc="-45">
                <a:latin typeface="微軟正黑體"/>
                <a:cs typeface="微軟正黑體"/>
              </a:rPr>
              <a:t>波</a:t>
            </a:r>
            <a:r>
              <a:rPr dirty="0" spc="-50">
                <a:latin typeface="微軟正黑體"/>
                <a:cs typeface="微軟正黑體"/>
              </a:rPr>
              <a:t>器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3495" y="2101595"/>
            <a:ext cx="6257544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52543" y="718819"/>
            <a:ext cx="1063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Verdana"/>
                <a:cs typeface="Verdana"/>
              </a:rPr>
              <a:t>NKNU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EE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8121" y="1220216"/>
            <a:ext cx="6868795" cy="604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43730" algn="l"/>
              </a:tabLst>
            </a:pPr>
            <a:r>
              <a:rPr dirty="0" spc="-45">
                <a:latin typeface="微軟正黑體"/>
                <a:cs typeface="微軟正黑體"/>
              </a:rPr>
              <a:t>通</a:t>
            </a:r>
            <a:r>
              <a:rPr dirty="0" spc="-45">
                <a:latin typeface="微軟正黑體"/>
                <a:cs typeface="微軟正黑體"/>
              </a:rPr>
              <a:t>訊</a:t>
            </a:r>
            <a:r>
              <a:rPr dirty="0" spc="-45">
                <a:latin typeface="微軟正黑體"/>
                <a:cs typeface="微軟正黑體"/>
              </a:rPr>
              <a:t>系</a:t>
            </a:r>
            <a:r>
              <a:rPr dirty="0" spc="-45">
                <a:latin typeface="微軟正黑體"/>
                <a:cs typeface="微軟正黑體"/>
              </a:rPr>
              <a:t>統</a:t>
            </a:r>
            <a:r>
              <a:rPr dirty="0" spc="-45">
                <a:latin typeface="微軟正黑體"/>
                <a:cs typeface="微軟正黑體"/>
              </a:rPr>
              <a:t>實</a:t>
            </a:r>
            <a:r>
              <a:rPr dirty="0" spc="-45">
                <a:latin typeface="微軟正黑體"/>
                <a:cs typeface="微軟正黑體"/>
              </a:rPr>
              <a:t>驗</a:t>
            </a:r>
            <a:r>
              <a:rPr dirty="0" spc="-45">
                <a:latin typeface="微軟正黑體"/>
                <a:cs typeface="微軟正黑體"/>
              </a:rPr>
              <a:t>設</a:t>
            </a:r>
            <a:r>
              <a:rPr dirty="0">
                <a:latin typeface="微軟正黑體"/>
                <a:cs typeface="微軟正黑體"/>
              </a:rPr>
              <a:t>備</a:t>
            </a:r>
            <a:r>
              <a:rPr dirty="0" spc="25">
                <a:latin typeface="微軟正黑體"/>
                <a:cs typeface="微軟正黑體"/>
              </a:rPr>
              <a:t> </a:t>
            </a:r>
            <a:r>
              <a:rPr dirty="0" spc="-50">
                <a:latin typeface="微軟正黑體"/>
                <a:cs typeface="微軟正黑體"/>
              </a:rPr>
              <a:t>-</a:t>
            </a:r>
            <a:r>
              <a:rPr dirty="0">
                <a:latin typeface="微軟正黑體"/>
                <a:cs typeface="微軟正黑體"/>
              </a:rPr>
              <a:t>	</a:t>
            </a:r>
            <a:r>
              <a:rPr dirty="0" spc="-45">
                <a:latin typeface="微軟正黑體"/>
                <a:cs typeface="微軟正黑體"/>
              </a:rPr>
              <a:t>訊</a:t>
            </a:r>
            <a:r>
              <a:rPr dirty="0" spc="-45">
                <a:latin typeface="微軟正黑體"/>
                <a:cs typeface="微軟正黑體"/>
              </a:rPr>
              <a:t>號</a:t>
            </a:r>
            <a:r>
              <a:rPr dirty="0" spc="-45">
                <a:latin typeface="微軟正黑體"/>
                <a:cs typeface="微軟正黑體"/>
              </a:rPr>
              <a:t>產</a:t>
            </a:r>
            <a:r>
              <a:rPr dirty="0" spc="-45">
                <a:latin typeface="微軟正黑體"/>
                <a:cs typeface="微軟正黑體"/>
              </a:rPr>
              <a:t>生</a:t>
            </a:r>
            <a:r>
              <a:rPr dirty="0" spc="-50">
                <a:latin typeface="微軟正黑體"/>
                <a:cs typeface="微軟正黑體"/>
              </a:rPr>
              <a:t>器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3609" y="2101595"/>
            <a:ext cx="5957315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52543" y="718819"/>
            <a:ext cx="1063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Verdana"/>
                <a:cs typeface="Verdana"/>
              </a:rPr>
              <a:t>NKNU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EE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8121" y="1220216"/>
            <a:ext cx="7833359" cy="604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43730" algn="l"/>
              </a:tabLst>
            </a:pPr>
            <a:r>
              <a:rPr dirty="0" spc="-45">
                <a:latin typeface="微軟正黑體"/>
                <a:cs typeface="微軟正黑體"/>
              </a:rPr>
              <a:t>通</a:t>
            </a:r>
            <a:r>
              <a:rPr dirty="0" spc="-45">
                <a:latin typeface="微軟正黑體"/>
                <a:cs typeface="微軟正黑體"/>
              </a:rPr>
              <a:t>訊</a:t>
            </a:r>
            <a:r>
              <a:rPr dirty="0" spc="-45">
                <a:latin typeface="微軟正黑體"/>
                <a:cs typeface="微軟正黑體"/>
              </a:rPr>
              <a:t>系</a:t>
            </a:r>
            <a:r>
              <a:rPr dirty="0" spc="-45">
                <a:latin typeface="微軟正黑體"/>
                <a:cs typeface="微軟正黑體"/>
              </a:rPr>
              <a:t>統</a:t>
            </a:r>
            <a:r>
              <a:rPr dirty="0" spc="-45">
                <a:latin typeface="微軟正黑體"/>
                <a:cs typeface="微軟正黑體"/>
              </a:rPr>
              <a:t>實</a:t>
            </a:r>
            <a:r>
              <a:rPr dirty="0" spc="-45">
                <a:latin typeface="微軟正黑體"/>
                <a:cs typeface="微軟正黑體"/>
              </a:rPr>
              <a:t>驗</a:t>
            </a:r>
            <a:r>
              <a:rPr dirty="0" spc="-45">
                <a:latin typeface="微軟正黑體"/>
                <a:cs typeface="微軟正黑體"/>
              </a:rPr>
              <a:t>設</a:t>
            </a:r>
            <a:r>
              <a:rPr dirty="0">
                <a:latin typeface="微軟正黑體"/>
                <a:cs typeface="微軟正黑體"/>
              </a:rPr>
              <a:t>備</a:t>
            </a:r>
            <a:r>
              <a:rPr dirty="0" spc="25">
                <a:latin typeface="微軟正黑體"/>
                <a:cs typeface="微軟正黑體"/>
              </a:rPr>
              <a:t> </a:t>
            </a:r>
            <a:r>
              <a:rPr dirty="0" spc="-50">
                <a:latin typeface="微軟正黑體"/>
                <a:cs typeface="微軟正黑體"/>
              </a:rPr>
              <a:t>-</a:t>
            </a:r>
            <a:r>
              <a:rPr dirty="0">
                <a:latin typeface="微軟正黑體"/>
                <a:cs typeface="微軟正黑體"/>
              </a:rPr>
              <a:t>	</a:t>
            </a:r>
            <a:r>
              <a:rPr dirty="0" spc="-45">
                <a:latin typeface="微軟正黑體"/>
                <a:cs typeface="微軟正黑體"/>
              </a:rPr>
              <a:t>直</a:t>
            </a:r>
            <a:r>
              <a:rPr dirty="0" spc="-45">
                <a:latin typeface="微軟正黑體"/>
                <a:cs typeface="微軟正黑體"/>
              </a:rPr>
              <a:t>流</a:t>
            </a:r>
            <a:r>
              <a:rPr dirty="0" spc="-45">
                <a:latin typeface="微軟正黑體"/>
                <a:cs typeface="微軟正黑體"/>
              </a:rPr>
              <a:t>電</a:t>
            </a:r>
            <a:r>
              <a:rPr dirty="0" spc="-45">
                <a:latin typeface="微軟正黑體"/>
                <a:cs typeface="微軟正黑體"/>
              </a:rPr>
              <a:t>源</a:t>
            </a:r>
            <a:r>
              <a:rPr dirty="0" spc="-45">
                <a:latin typeface="微軟正黑體"/>
                <a:cs typeface="微軟正黑體"/>
              </a:rPr>
              <a:t>供</a:t>
            </a:r>
            <a:r>
              <a:rPr dirty="0" spc="-45">
                <a:latin typeface="微軟正黑體"/>
                <a:cs typeface="微軟正黑體"/>
              </a:rPr>
              <a:t>應</a:t>
            </a:r>
            <a:r>
              <a:rPr dirty="0" spc="-50">
                <a:latin typeface="微軟正黑體"/>
                <a:cs typeface="微軟正黑體"/>
              </a:rPr>
              <a:t>器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0353" y="2101595"/>
            <a:ext cx="6244589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52543" y="719581"/>
            <a:ext cx="1063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Verdana"/>
                <a:cs typeface="Verdana"/>
              </a:rPr>
              <a:t>NKNU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EE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"/>
              <a:t>報</a:t>
            </a:r>
            <a:r>
              <a:rPr dirty="0" spc="-45"/>
              <a:t>告</a:t>
            </a:r>
            <a:r>
              <a:rPr dirty="0" spc="-45"/>
              <a:t>格</a:t>
            </a:r>
            <a:r>
              <a:rPr dirty="0" spc="-50"/>
              <a:t>式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420502" y="2042874"/>
            <a:ext cx="7432675" cy="427037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482600" indent="-470534">
              <a:lnSpc>
                <a:spcPct val="100000"/>
              </a:lnSpc>
              <a:spcBef>
                <a:spcPts val="725"/>
              </a:spcBef>
              <a:buClr>
                <a:srgbClr val="CC0000"/>
              </a:buClr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dirty="0" sz="2600" spc="-20">
                <a:latin typeface="標楷體"/>
                <a:cs typeface="標楷體"/>
              </a:rPr>
              <a:t>A4</a:t>
            </a:r>
            <a:r>
              <a:rPr dirty="0" sz="2600" spc="-35">
                <a:latin typeface="標楷體"/>
                <a:cs typeface="標楷體"/>
              </a:rPr>
              <a:t>單</a:t>
            </a:r>
            <a:r>
              <a:rPr dirty="0" sz="2600" spc="-35">
                <a:latin typeface="標楷體"/>
                <a:cs typeface="標楷體"/>
              </a:rPr>
              <a:t>面</a:t>
            </a:r>
            <a:r>
              <a:rPr dirty="0" sz="2600" spc="-35">
                <a:latin typeface="標楷體"/>
                <a:cs typeface="標楷體"/>
              </a:rPr>
              <a:t>，</a:t>
            </a:r>
            <a:r>
              <a:rPr dirty="0" sz="2600" spc="-35">
                <a:latin typeface="標楷體"/>
                <a:cs typeface="標楷體"/>
              </a:rPr>
              <a:t>以</a:t>
            </a:r>
            <a:r>
              <a:rPr dirty="0" sz="2600" spc="-35">
                <a:latin typeface="標楷體"/>
                <a:cs typeface="標楷體"/>
              </a:rPr>
              <a:t>釘</a:t>
            </a:r>
            <a:r>
              <a:rPr dirty="0" sz="2600" spc="-35">
                <a:latin typeface="標楷體"/>
                <a:cs typeface="標楷體"/>
              </a:rPr>
              <a:t>書</a:t>
            </a:r>
            <a:r>
              <a:rPr dirty="0" sz="2600" spc="-35">
                <a:latin typeface="標楷體"/>
                <a:cs typeface="標楷體"/>
              </a:rPr>
              <a:t>機</a:t>
            </a:r>
            <a:r>
              <a:rPr dirty="0" sz="2600" spc="-35">
                <a:latin typeface="標楷體"/>
                <a:cs typeface="標楷體"/>
              </a:rPr>
              <a:t>裝</a:t>
            </a:r>
            <a:r>
              <a:rPr dirty="0" sz="2600" spc="-35">
                <a:latin typeface="標楷體"/>
                <a:cs typeface="標楷體"/>
              </a:rPr>
              <a:t>訂</a:t>
            </a:r>
            <a:r>
              <a:rPr dirty="0" sz="2600" spc="-35">
                <a:latin typeface="標楷體"/>
                <a:cs typeface="標楷體"/>
              </a:rPr>
              <a:t>左</a:t>
            </a:r>
            <a:r>
              <a:rPr dirty="0" sz="2600" spc="-35">
                <a:latin typeface="標楷體"/>
                <a:cs typeface="標楷體"/>
              </a:rPr>
              <a:t>上</a:t>
            </a:r>
            <a:r>
              <a:rPr dirty="0" sz="2600" spc="-35">
                <a:latin typeface="標楷體"/>
                <a:cs typeface="標楷體"/>
              </a:rPr>
              <a:t>角</a:t>
            </a:r>
            <a:r>
              <a:rPr dirty="0" sz="2600" spc="-40">
                <a:latin typeface="標楷體"/>
                <a:cs typeface="標楷體"/>
              </a:rPr>
              <a:t>，</a:t>
            </a:r>
            <a:r>
              <a:rPr dirty="0" sz="2600" spc="-35">
                <a:solidFill>
                  <a:srgbClr val="FF0000"/>
                </a:solidFill>
                <a:latin typeface="標楷體"/>
                <a:cs typeface="標楷體"/>
              </a:rPr>
              <a:t>不</a:t>
            </a:r>
            <a:r>
              <a:rPr dirty="0" sz="2600" spc="-35">
                <a:solidFill>
                  <a:srgbClr val="FF0000"/>
                </a:solidFill>
                <a:latin typeface="標楷體"/>
                <a:cs typeface="標楷體"/>
              </a:rPr>
              <a:t>要</a:t>
            </a:r>
            <a:r>
              <a:rPr dirty="0" sz="2600" spc="-35">
                <a:solidFill>
                  <a:srgbClr val="FF0000"/>
                </a:solidFill>
                <a:latin typeface="標楷體"/>
                <a:cs typeface="標楷體"/>
              </a:rPr>
              <a:t>使</a:t>
            </a:r>
            <a:r>
              <a:rPr dirty="0" sz="2600" spc="-35">
                <a:solidFill>
                  <a:srgbClr val="FF0000"/>
                </a:solidFill>
                <a:latin typeface="標楷體"/>
                <a:cs typeface="標楷體"/>
              </a:rPr>
              <a:t>用</a:t>
            </a:r>
            <a:r>
              <a:rPr dirty="0" sz="2600" spc="-35">
                <a:solidFill>
                  <a:srgbClr val="FF0000"/>
                </a:solidFill>
                <a:latin typeface="標楷體"/>
                <a:cs typeface="標楷體"/>
              </a:rPr>
              <a:t>透</a:t>
            </a:r>
            <a:r>
              <a:rPr dirty="0" sz="2600" spc="-35">
                <a:solidFill>
                  <a:srgbClr val="FF0000"/>
                </a:solidFill>
                <a:latin typeface="標楷體"/>
                <a:cs typeface="標楷體"/>
              </a:rPr>
              <a:t>明</a:t>
            </a:r>
            <a:r>
              <a:rPr dirty="0" sz="2600" spc="-50">
                <a:solidFill>
                  <a:srgbClr val="FF0000"/>
                </a:solidFill>
                <a:latin typeface="標楷體"/>
                <a:cs typeface="標楷體"/>
              </a:rPr>
              <a:t>夾</a:t>
            </a:r>
            <a:endParaRPr sz="2600">
              <a:latin typeface="標楷體"/>
              <a:cs typeface="標楷體"/>
            </a:endParaRPr>
          </a:p>
          <a:p>
            <a:pPr marL="482600" indent="-470534">
              <a:lnSpc>
                <a:spcPct val="100000"/>
              </a:lnSpc>
              <a:spcBef>
                <a:spcPts val="620"/>
              </a:spcBef>
              <a:buClr>
                <a:srgbClr val="CC0000"/>
              </a:buClr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dirty="0" sz="2600" spc="-35">
                <a:latin typeface="標楷體"/>
                <a:cs typeface="標楷體"/>
              </a:rPr>
              <a:t>預</a:t>
            </a:r>
            <a:r>
              <a:rPr dirty="0" sz="2600" spc="-35">
                <a:latin typeface="標楷體"/>
                <a:cs typeface="標楷體"/>
              </a:rPr>
              <a:t>習</a:t>
            </a:r>
            <a:r>
              <a:rPr dirty="0" sz="2600" spc="-35">
                <a:latin typeface="標楷體"/>
                <a:cs typeface="標楷體"/>
              </a:rPr>
              <a:t>報</a:t>
            </a:r>
            <a:r>
              <a:rPr dirty="0" sz="2600" spc="-50">
                <a:latin typeface="標楷體"/>
                <a:cs typeface="標楷體"/>
              </a:rPr>
              <a:t>告</a:t>
            </a:r>
            <a:endParaRPr sz="2600">
              <a:latin typeface="標楷體"/>
              <a:cs typeface="標楷體"/>
            </a:endParaRPr>
          </a:p>
          <a:p>
            <a:pPr lvl="1" marL="920750" indent="-438150">
              <a:lnSpc>
                <a:spcPct val="100000"/>
              </a:lnSpc>
              <a:spcBef>
                <a:spcPts val="54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dirty="0" sz="2200" spc="-5">
                <a:latin typeface="標楷體"/>
                <a:cs typeface="標楷體"/>
              </a:rPr>
              <a:t>實驗</a:t>
            </a:r>
            <a:r>
              <a:rPr dirty="0" sz="2200" spc="-10">
                <a:solidFill>
                  <a:srgbClr val="FF0000"/>
                </a:solidFill>
                <a:latin typeface="標楷體"/>
                <a:cs typeface="標楷體"/>
              </a:rPr>
              <a:t>電路佈線圖</a:t>
            </a:r>
            <a:r>
              <a:rPr dirty="0" sz="2200" spc="-10">
                <a:latin typeface="標楷體"/>
                <a:cs typeface="標楷體"/>
              </a:rPr>
              <a:t>(Layout)</a:t>
            </a:r>
            <a:endParaRPr sz="2200">
              <a:latin typeface="標楷體"/>
              <a:cs typeface="標楷體"/>
            </a:endParaRPr>
          </a:p>
          <a:p>
            <a:pPr lvl="1" marL="920750" indent="-438150">
              <a:lnSpc>
                <a:spcPct val="100000"/>
              </a:lnSpc>
              <a:spcBef>
                <a:spcPts val="530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dirty="0" sz="2200">
                <a:latin typeface="標楷體"/>
                <a:cs typeface="標楷體"/>
              </a:rPr>
              <a:t>IC</a:t>
            </a:r>
            <a:r>
              <a:rPr dirty="0" sz="2200" spc="-10">
                <a:latin typeface="標楷體"/>
                <a:cs typeface="標楷體"/>
              </a:rPr>
              <a:t> 零件</a:t>
            </a:r>
            <a:r>
              <a:rPr dirty="0" sz="2200" spc="-10">
                <a:solidFill>
                  <a:srgbClr val="FF0000"/>
                </a:solidFill>
                <a:latin typeface="標楷體"/>
                <a:cs typeface="標楷體"/>
              </a:rPr>
              <a:t>datasheet</a:t>
            </a:r>
            <a:endParaRPr sz="2200">
              <a:latin typeface="標楷體"/>
              <a:cs typeface="標楷體"/>
            </a:endParaRPr>
          </a:p>
          <a:p>
            <a:pPr lvl="1" marL="920750" indent="-438150">
              <a:lnSpc>
                <a:spcPct val="100000"/>
              </a:lnSpc>
              <a:spcBef>
                <a:spcPts val="52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dirty="0" sz="2200" spc="-15">
                <a:latin typeface="標楷體"/>
                <a:cs typeface="標楷體"/>
              </a:rPr>
              <a:t>電阻、電容、電感等元件值讀取法 (第一次報告)</a:t>
            </a:r>
            <a:endParaRPr sz="2200">
              <a:latin typeface="標楷體"/>
              <a:cs typeface="標楷體"/>
            </a:endParaRPr>
          </a:p>
          <a:p>
            <a:pPr marL="482600" indent="-470534">
              <a:lnSpc>
                <a:spcPct val="100000"/>
              </a:lnSpc>
              <a:spcBef>
                <a:spcPts val="610"/>
              </a:spcBef>
              <a:buClr>
                <a:srgbClr val="CC0000"/>
              </a:buClr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dirty="0" sz="2600" spc="-35">
                <a:latin typeface="標楷體"/>
                <a:cs typeface="標楷體"/>
              </a:rPr>
              <a:t>結</a:t>
            </a:r>
            <a:r>
              <a:rPr dirty="0" sz="2600" spc="-35">
                <a:latin typeface="標楷體"/>
                <a:cs typeface="標楷體"/>
              </a:rPr>
              <a:t>果</a:t>
            </a:r>
            <a:r>
              <a:rPr dirty="0" sz="2600" spc="-35">
                <a:latin typeface="標楷體"/>
                <a:cs typeface="標楷體"/>
              </a:rPr>
              <a:t>報</a:t>
            </a:r>
            <a:r>
              <a:rPr dirty="0" sz="2600" spc="-50">
                <a:latin typeface="標楷體"/>
                <a:cs typeface="標楷體"/>
              </a:rPr>
              <a:t>告</a:t>
            </a:r>
            <a:endParaRPr sz="2600">
              <a:latin typeface="標楷體"/>
              <a:cs typeface="標楷體"/>
            </a:endParaRPr>
          </a:p>
          <a:p>
            <a:pPr lvl="1" marL="920750" indent="-438150">
              <a:lnSpc>
                <a:spcPct val="100000"/>
              </a:lnSpc>
              <a:spcBef>
                <a:spcPts val="54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dirty="0" sz="2200" spc="-15">
                <a:latin typeface="標楷體"/>
                <a:cs typeface="標楷體"/>
              </a:rPr>
              <a:t>實驗目的、基本原理</a:t>
            </a:r>
            <a:endParaRPr sz="2200">
              <a:latin typeface="標楷體"/>
              <a:cs typeface="標楷體"/>
            </a:endParaRPr>
          </a:p>
          <a:p>
            <a:pPr lvl="1" marL="920750" indent="-438150">
              <a:lnSpc>
                <a:spcPct val="100000"/>
              </a:lnSpc>
              <a:spcBef>
                <a:spcPts val="52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dirty="0" sz="2200" spc="-20">
                <a:latin typeface="標楷體"/>
                <a:cs typeface="標楷體"/>
              </a:rPr>
              <a:t>實驗數據、圖表</a:t>
            </a:r>
            <a:endParaRPr sz="2200">
              <a:latin typeface="標楷體"/>
              <a:cs typeface="標楷體"/>
            </a:endParaRPr>
          </a:p>
          <a:p>
            <a:pPr lvl="1" marL="920750" indent="-438150">
              <a:lnSpc>
                <a:spcPct val="100000"/>
              </a:lnSpc>
              <a:spcBef>
                <a:spcPts val="530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dirty="0" sz="2200" spc="-20">
                <a:latin typeface="標楷體"/>
                <a:cs typeface="標楷體"/>
              </a:rPr>
              <a:t>課本問題回答</a:t>
            </a:r>
            <a:endParaRPr sz="2200">
              <a:latin typeface="標楷體"/>
              <a:cs typeface="標楷體"/>
            </a:endParaRPr>
          </a:p>
          <a:p>
            <a:pPr lvl="1" marL="920750" indent="-438150">
              <a:lnSpc>
                <a:spcPct val="100000"/>
              </a:lnSpc>
              <a:spcBef>
                <a:spcPts val="530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dirty="0" sz="2200" spc="-25">
                <a:latin typeface="標楷體"/>
                <a:cs typeface="標楷體"/>
              </a:rPr>
              <a:t>心得</a:t>
            </a:r>
            <a:endParaRPr sz="2200">
              <a:latin typeface="標楷體"/>
              <a:cs typeface="標楷體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131193" y="2477261"/>
            <a:ext cx="4650740" cy="3973195"/>
            <a:chOff x="5131193" y="2477261"/>
            <a:chExt cx="4650740" cy="397319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1363" y="2477261"/>
              <a:ext cx="1670304" cy="235686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635" y="4391405"/>
              <a:ext cx="2702051" cy="205892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7265" y="2625852"/>
              <a:ext cx="1860804" cy="124129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1193" y="4498848"/>
              <a:ext cx="1680972" cy="16817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52543" y="719581"/>
            <a:ext cx="1063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Verdana"/>
                <a:cs typeface="Verdana"/>
              </a:rPr>
              <a:t>NKNU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EE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9486" y="4552950"/>
            <a:ext cx="2198370" cy="191338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"/>
              <a:t>上</a:t>
            </a:r>
            <a:r>
              <a:rPr dirty="0" spc="-45"/>
              <a:t>課</a:t>
            </a:r>
            <a:r>
              <a:rPr dirty="0" spc="-45"/>
              <a:t>方</a:t>
            </a:r>
            <a:r>
              <a:rPr dirty="0" spc="-50"/>
              <a:t>式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420502" y="2027664"/>
            <a:ext cx="7541259" cy="328104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482600" indent="-470534">
              <a:lnSpc>
                <a:spcPct val="100000"/>
              </a:lnSpc>
              <a:spcBef>
                <a:spcPts val="475"/>
              </a:spcBef>
              <a:buClr>
                <a:srgbClr val="CC0000"/>
              </a:buClr>
              <a:buFont typeface="Wingdings"/>
              <a:buChar char=""/>
              <a:tabLst>
                <a:tab pos="483234" algn="l"/>
              </a:tabLst>
            </a:pPr>
            <a:r>
              <a:rPr dirty="0" sz="3000" spc="-15">
                <a:latin typeface="標楷體"/>
                <a:cs typeface="標楷體"/>
              </a:rPr>
              <a:t>實驗結果</a:t>
            </a:r>
            <a:endParaRPr sz="3000">
              <a:latin typeface="標楷體"/>
              <a:cs typeface="標楷體"/>
            </a:endParaRPr>
          </a:p>
          <a:p>
            <a:pPr lvl="1" marL="920750" indent="-438150">
              <a:lnSpc>
                <a:spcPct val="100000"/>
              </a:lnSpc>
              <a:spcBef>
                <a:spcPts val="320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dirty="0" sz="2600" spc="-30">
                <a:latin typeface="標楷體"/>
                <a:cs typeface="標楷體"/>
              </a:rPr>
              <a:t>以</a:t>
            </a:r>
            <a:r>
              <a:rPr dirty="0" sz="2600" spc="-35">
                <a:solidFill>
                  <a:srgbClr val="FF0000"/>
                </a:solidFill>
                <a:latin typeface="標楷體"/>
                <a:cs typeface="標楷體"/>
              </a:rPr>
              <a:t>記</a:t>
            </a:r>
            <a:r>
              <a:rPr dirty="0" sz="2600" spc="-35">
                <a:solidFill>
                  <a:srgbClr val="FF0000"/>
                </a:solidFill>
                <a:latin typeface="標楷體"/>
                <a:cs typeface="標楷體"/>
              </a:rPr>
              <a:t>憶</a:t>
            </a:r>
            <a:r>
              <a:rPr dirty="0" sz="2600" spc="-35">
                <a:solidFill>
                  <a:srgbClr val="FF0000"/>
                </a:solidFill>
                <a:latin typeface="標楷體"/>
                <a:cs typeface="標楷體"/>
              </a:rPr>
              <a:t>卡</a:t>
            </a:r>
            <a:r>
              <a:rPr dirty="0" sz="2600" spc="-35">
                <a:solidFill>
                  <a:srgbClr val="FF0000"/>
                </a:solidFill>
                <a:latin typeface="標楷體"/>
                <a:cs typeface="標楷體"/>
              </a:rPr>
              <a:t>儲</a:t>
            </a:r>
            <a:r>
              <a:rPr dirty="0" sz="2600" spc="-35">
                <a:solidFill>
                  <a:srgbClr val="FF0000"/>
                </a:solidFill>
                <a:latin typeface="標楷體"/>
                <a:cs typeface="標楷體"/>
              </a:rPr>
              <a:t>存</a:t>
            </a:r>
            <a:r>
              <a:rPr dirty="0" sz="2600" spc="-35">
                <a:solidFill>
                  <a:srgbClr val="FF0000"/>
                </a:solidFill>
                <a:latin typeface="標楷體"/>
                <a:cs typeface="標楷體"/>
              </a:rPr>
              <a:t>結</a:t>
            </a:r>
            <a:r>
              <a:rPr dirty="0" sz="2600" spc="-40">
                <a:solidFill>
                  <a:srgbClr val="FF0000"/>
                </a:solidFill>
                <a:latin typeface="標楷體"/>
                <a:cs typeface="標楷體"/>
              </a:rPr>
              <a:t>果</a:t>
            </a:r>
            <a:r>
              <a:rPr dirty="0" sz="2600" spc="-35">
                <a:latin typeface="標楷體"/>
                <a:cs typeface="標楷體"/>
              </a:rPr>
              <a:t>嵌</a:t>
            </a:r>
            <a:r>
              <a:rPr dirty="0" sz="2600" spc="-35">
                <a:latin typeface="標楷體"/>
                <a:cs typeface="標楷體"/>
              </a:rPr>
              <a:t>入</a:t>
            </a:r>
            <a:r>
              <a:rPr dirty="0" sz="2600" spc="-20">
                <a:latin typeface="標楷體"/>
                <a:cs typeface="標楷體"/>
              </a:rPr>
              <a:t>WORD</a:t>
            </a:r>
            <a:r>
              <a:rPr dirty="0" sz="2600" spc="-35">
                <a:latin typeface="標楷體"/>
                <a:cs typeface="標楷體"/>
              </a:rPr>
              <a:t>檔</a:t>
            </a:r>
            <a:r>
              <a:rPr dirty="0" sz="2600" spc="-35">
                <a:latin typeface="標楷體"/>
                <a:cs typeface="標楷體"/>
              </a:rPr>
              <a:t>，</a:t>
            </a:r>
            <a:r>
              <a:rPr dirty="0" sz="2600" spc="-35">
                <a:latin typeface="標楷體"/>
                <a:cs typeface="標楷體"/>
              </a:rPr>
              <a:t>由</a:t>
            </a:r>
            <a:r>
              <a:rPr dirty="0" sz="2600" spc="-35">
                <a:latin typeface="標楷體"/>
                <a:cs typeface="標楷體"/>
              </a:rPr>
              <a:t>印</a:t>
            </a:r>
            <a:r>
              <a:rPr dirty="0" sz="2600" spc="-35">
                <a:latin typeface="標楷體"/>
                <a:cs typeface="標楷體"/>
              </a:rPr>
              <a:t>表</a:t>
            </a:r>
            <a:r>
              <a:rPr dirty="0" sz="2600" spc="-35">
                <a:latin typeface="標楷體"/>
                <a:cs typeface="標楷體"/>
              </a:rPr>
              <a:t>機</a:t>
            </a:r>
            <a:r>
              <a:rPr dirty="0" sz="2600" spc="-35">
                <a:latin typeface="標楷體"/>
                <a:cs typeface="標楷體"/>
              </a:rPr>
              <a:t>輸</a:t>
            </a:r>
            <a:r>
              <a:rPr dirty="0" sz="2600" spc="-50">
                <a:latin typeface="標楷體"/>
                <a:cs typeface="標楷體"/>
              </a:rPr>
              <a:t>出</a:t>
            </a:r>
            <a:endParaRPr sz="2600">
              <a:latin typeface="標楷體"/>
              <a:cs typeface="標楷體"/>
            </a:endParaRPr>
          </a:p>
          <a:p>
            <a:pPr marL="482600" indent="-470534">
              <a:lnSpc>
                <a:spcPct val="100000"/>
              </a:lnSpc>
              <a:spcBef>
                <a:spcPts val="350"/>
              </a:spcBef>
              <a:buClr>
                <a:srgbClr val="CC0000"/>
              </a:buClr>
              <a:buFont typeface="Wingdings"/>
              <a:buChar char=""/>
              <a:tabLst>
                <a:tab pos="483234" algn="l"/>
              </a:tabLst>
            </a:pPr>
            <a:r>
              <a:rPr dirty="0" sz="3000" spc="-15">
                <a:latin typeface="標楷體"/>
                <a:cs typeface="標楷體"/>
              </a:rPr>
              <a:t>問題詢問</a:t>
            </a:r>
            <a:endParaRPr sz="3000">
              <a:latin typeface="標楷體"/>
              <a:cs typeface="標楷體"/>
            </a:endParaRPr>
          </a:p>
          <a:p>
            <a:pPr lvl="1" marL="920750" indent="-438150">
              <a:lnSpc>
                <a:spcPct val="100000"/>
              </a:lnSpc>
              <a:spcBef>
                <a:spcPts val="320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dirty="0" sz="2600" spc="-35">
                <a:solidFill>
                  <a:srgbClr val="00B04F"/>
                </a:solidFill>
                <a:latin typeface="標楷體"/>
                <a:cs typeface="標楷體"/>
              </a:rPr>
              <a:t>同</a:t>
            </a:r>
            <a:r>
              <a:rPr dirty="0" sz="2600" spc="-35">
                <a:solidFill>
                  <a:srgbClr val="00B04F"/>
                </a:solidFill>
                <a:latin typeface="標楷體"/>
                <a:cs typeface="標楷體"/>
              </a:rPr>
              <a:t>儕</a:t>
            </a:r>
            <a:r>
              <a:rPr dirty="0" sz="2600" spc="-35">
                <a:solidFill>
                  <a:srgbClr val="00B04F"/>
                </a:solidFill>
                <a:latin typeface="標楷體"/>
                <a:cs typeface="標楷體"/>
              </a:rPr>
              <a:t>討</a:t>
            </a:r>
            <a:r>
              <a:rPr dirty="0" sz="2600">
                <a:solidFill>
                  <a:srgbClr val="00B04F"/>
                </a:solidFill>
                <a:latin typeface="標楷體"/>
                <a:cs typeface="標楷體"/>
              </a:rPr>
              <a:t>論</a:t>
            </a:r>
            <a:r>
              <a:rPr dirty="0" sz="2600" spc="-15">
                <a:solidFill>
                  <a:srgbClr val="00B04F"/>
                </a:solidFill>
                <a:latin typeface="標楷體"/>
                <a:cs typeface="標楷體"/>
              </a:rPr>
              <a:t> =&gt; 兩</a:t>
            </a:r>
            <a:r>
              <a:rPr dirty="0" sz="2600" spc="-35">
                <a:solidFill>
                  <a:srgbClr val="00B04F"/>
                </a:solidFill>
                <a:latin typeface="標楷體"/>
                <a:cs typeface="標楷體"/>
              </a:rPr>
              <a:t>位</a:t>
            </a:r>
            <a:r>
              <a:rPr dirty="0" sz="2600" spc="-35">
                <a:solidFill>
                  <a:srgbClr val="00B04F"/>
                </a:solidFill>
                <a:latin typeface="標楷體"/>
                <a:cs typeface="標楷體"/>
              </a:rPr>
              <a:t>助</a:t>
            </a:r>
            <a:r>
              <a:rPr dirty="0" sz="2600">
                <a:solidFill>
                  <a:srgbClr val="00B04F"/>
                </a:solidFill>
                <a:latin typeface="標楷體"/>
                <a:cs typeface="標楷體"/>
              </a:rPr>
              <a:t>教</a:t>
            </a:r>
            <a:r>
              <a:rPr dirty="0" sz="2600" spc="-15">
                <a:solidFill>
                  <a:srgbClr val="00B04F"/>
                </a:solidFill>
                <a:latin typeface="標楷體"/>
                <a:cs typeface="標楷體"/>
              </a:rPr>
              <a:t> =&gt; 老</a:t>
            </a:r>
            <a:r>
              <a:rPr dirty="0" sz="2600" spc="-50">
                <a:solidFill>
                  <a:srgbClr val="00B04F"/>
                </a:solidFill>
                <a:latin typeface="標楷體"/>
                <a:cs typeface="標楷體"/>
              </a:rPr>
              <a:t>師</a:t>
            </a:r>
            <a:endParaRPr sz="2600">
              <a:latin typeface="標楷體"/>
              <a:cs typeface="標楷體"/>
            </a:endParaRPr>
          </a:p>
          <a:p>
            <a:pPr marL="482600" indent="-470534">
              <a:lnSpc>
                <a:spcPct val="100000"/>
              </a:lnSpc>
              <a:spcBef>
                <a:spcPts val="350"/>
              </a:spcBef>
              <a:buClr>
                <a:srgbClr val="CC0000"/>
              </a:buClr>
              <a:buFont typeface="Wingdings"/>
              <a:buChar char=""/>
              <a:tabLst>
                <a:tab pos="483234" algn="l"/>
              </a:tabLst>
            </a:pPr>
            <a:r>
              <a:rPr dirty="0" sz="3000" spc="-10">
                <a:latin typeface="標楷體"/>
                <a:cs typeface="標楷體"/>
              </a:rPr>
              <a:t>實驗補做時間</a:t>
            </a:r>
            <a:endParaRPr sz="3000">
              <a:latin typeface="標楷體"/>
              <a:cs typeface="標楷體"/>
            </a:endParaRPr>
          </a:p>
          <a:p>
            <a:pPr lvl="1" marL="920750" indent="-438150">
              <a:lnSpc>
                <a:spcPct val="100000"/>
              </a:lnSpc>
              <a:spcBef>
                <a:spcPts val="32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dirty="0" sz="2600" spc="-35">
                <a:latin typeface="標楷體"/>
                <a:cs typeface="標楷體"/>
              </a:rPr>
              <a:t>向</a:t>
            </a:r>
            <a:r>
              <a:rPr dirty="0" sz="2600" spc="-35">
                <a:latin typeface="標楷體"/>
                <a:cs typeface="標楷體"/>
              </a:rPr>
              <a:t>助</a:t>
            </a:r>
            <a:r>
              <a:rPr dirty="0" sz="2600" spc="-35">
                <a:latin typeface="標楷體"/>
                <a:cs typeface="標楷體"/>
              </a:rPr>
              <a:t>教</a:t>
            </a:r>
            <a:r>
              <a:rPr dirty="0" sz="2600" spc="-35">
                <a:latin typeface="標楷體"/>
                <a:cs typeface="標楷體"/>
              </a:rPr>
              <a:t>預</a:t>
            </a:r>
            <a:r>
              <a:rPr dirty="0" sz="2600" spc="-35">
                <a:latin typeface="標楷體"/>
                <a:cs typeface="標楷體"/>
              </a:rPr>
              <a:t>約</a:t>
            </a:r>
            <a:r>
              <a:rPr dirty="0" sz="2600" spc="-35">
                <a:latin typeface="標楷體"/>
                <a:cs typeface="標楷體"/>
              </a:rPr>
              <a:t>登</a:t>
            </a:r>
            <a:r>
              <a:rPr dirty="0" sz="2600" spc="-35">
                <a:latin typeface="標楷體"/>
                <a:cs typeface="標楷體"/>
              </a:rPr>
              <a:t>記</a:t>
            </a:r>
            <a:r>
              <a:rPr dirty="0" sz="2600" spc="-35">
                <a:latin typeface="標楷體"/>
                <a:cs typeface="標楷體"/>
              </a:rPr>
              <a:t>，</a:t>
            </a:r>
            <a:r>
              <a:rPr dirty="0" sz="2600" spc="-35">
                <a:latin typeface="標楷體"/>
                <a:cs typeface="標楷體"/>
              </a:rPr>
              <a:t>系</a:t>
            </a:r>
            <a:r>
              <a:rPr dirty="0" sz="2600" spc="-35">
                <a:latin typeface="標楷體"/>
                <a:cs typeface="標楷體"/>
              </a:rPr>
              <a:t>辦</a:t>
            </a:r>
            <a:r>
              <a:rPr dirty="0" sz="2600" spc="-35">
                <a:latin typeface="標楷體"/>
                <a:cs typeface="標楷體"/>
              </a:rPr>
              <a:t>借</a:t>
            </a:r>
            <a:r>
              <a:rPr dirty="0" sz="2600" spc="-35">
                <a:latin typeface="標楷體"/>
                <a:cs typeface="標楷體"/>
              </a:rPr>
              <a:t>鑰</a:t>
            </a:r>
            <a:r>
              <a:rPr dirty="0" sz="2600" spc="-50">
                <a:latin typeface="標楷體"/>
                <a:cs typeface="標楷體"/>
              </a:rPr>
              <a:t>匙</a:t>
            </a:r>
            <a:endParaRPr sz="2600">
              <a:latin typeface="標楷體"/>
              <a:cs typeface="標楷體"/>
            </a:endParaRPr>
          </a:p>
          <a:p>
            <a:pPr lvl="1" marL="920750" indent="-438150">
              <a:lnSpc>
                <a:spcPct val="100000"/>
              </a:lnSpc>
              <a:spcBef>
                <a:spcPts val="310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dirty="0" sz="2600" spc="-35">
                <a:latin typeface="標楷體"/>
                <a:cs typeface="標楷體"/>
              </a:rPr>
              <a:t>由</a:t>
            </a:r>
            <a:r>
              <a:rPr dirty="0" sz="2600" spc="-35">
                <a:latin typeface="標楷體"/>
                <a:cs typeface="標楷體"/>
              </a:rPr>
              <a:t>代</a:t>
            </a:r>
            <a:r>
              <a:rPr dirty="0" sz="2600" spc="-35">
                <a:latin typeface="標楷體"/>
                <a:cs typeface="標楷體"/>
              </a:rPr>
              <a:t>表</a:t>
            </a:r>
            <a:r>
              <a:rPr dirty="0" sz="2600" spc="-35">
                <a:latin typeface="標楷體"/>
                <a:cs typeface="標楷體"/>
              </a:rPr>
              <a:t>負</a:t>
            </a:r>
            <a:r>
              <a:rPr dirty="0" sz="2600" spc="-35">
                <a:latin typeface="標楷體"/>
                <a:cs typeface="標楷體"/>
              </a:rPr>
              <a:t>責</a:t>
            </a:r>
            <a:r>
              <a:rPr dirty="0" sz="2600" spc="-35">
                <a:latin typeface="標楷體"/>
                <a:cs typeface="標楷體"/>
              </a:rPr>
              <a:t>實</a:t>
            </a:r>
            <a:r>
              <a:rPr dirty="0" sz="2600" spc="-35">
                <a:latin typeface="標楷體"/>
                <a:cs typeface="標楷體"/>
              </a:rPr>
              <a:t>驗</a:t>
            </a:r>
            <a:r>
              <a:rPr dirty="0" sz="2600" spc="-35">
                <a:latin typeface="標楷體"/>
                <a:cs typeface="標楷體"/>
              </a:rPr>
              <a:t>室</a:t>
            </a:r>
            <a:r>
              <a:rPr dirty="0" sz="2600" spc="-35">
                <a:latin typeface="標楷體"/>
                <a:cs typeface="標楷體"/>
              </a:rPr>
              <a:t>上</a:t>
            </a:r>
            <a:r>
              <a:rPr dirty="0" sz="2600" spc="-35">
                <a:latin typeface="標楷體"/>
                <a:cs typeface="標楷體"/>
              </a:rPr>
              <a:t>鎖</a:t>
            </a:r>
            <a:r>
              <a:rPr dirty="0" sz="2600" spc="-35">
                <a:latin typeface="標楷體"/>
                <a:cs typeface="標楷體"/>
              </a:rPr>
              <a:t>與</a:t>
            </a:r>
            <a:r>
              <a:rPr dirty="0" sz="2600" spc="-35">
                <a:latin typeface="標楷體"/>
                <a:cs typeface="標楷體"/>
              </a:rPr>
              <a:t>安</a:t>
            </a:r>
            <a:r>
              <a:rPr dirty="0" sz="2600" spc="-35">
                <a:latin typeface="標楷體"/>
                <a:cs typeface="標楷體"/>
              </a:rPr>
              <a:t>全</a:t>
            </a:r>
            <a:r>
              <a:rPr dirty="0" sz="2600" spc="-35">
                <a:latin typeface="標楷體"/>
                <a:cs typeface="標楷體"/>
              </a:rPr>
              <a:t>檢</a:t>
            </a:r>
            <a:r>
              <a:rPr dirty="0" sz="2600" spc="-50">
                <a:latin typeface="標楷體"/>
                <a:cs typeface="標楷體"/>
              </a:rPr>
              <a:t>查</a:t>
            </a:r>
            <a:endParaRPr sz="2600">
              <a:latin typeface="標楷體"/>
              <a:cs typeface="標楷體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7643" y="2909316"/>
            <a:ext cx="731519" cy="727709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4694567" y="1101852"/>
            <a:ext cx="4780280" cy="1428750"/>
            <a:chOff x="4694567" y="1101852"/>
            <a:chExt cx="4780280" cy="142875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4086" y="1101852"/>
              <a:ext cx="3190494" cy="142875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778893" y="1501902"/>
              <a:ext cx="1159510" cy="342265"/>
            </a:xfrm>
            <a:custGeom>
              <a:avLst/>
              <a:gdLst/>
              <a:ahLst/>
              <a:cxnLst/>
              <a:rect l="l" t="t" r="r" b="b"/>
              <a:pathLst>
                <a:path w="1159509" h="342264">
                  <a:moveTo>
                    <a:pt x="186690" y="0"/>
                  </a:moveTo>
                  <a:lnTo>
                    <a:pt x="0" y="44196"/>
                  </a:lnTo>
                  <a:lnTo>
                    <a:pt x="132588" y="154230"/>
                  </a:lnTo>
                  <a:lnTo>
                    <a:pt x="132588" y="105156"/>
                  </a:lnTo>
                  <a:lnTo>
                    <a:pt x="145542" y="49530"/>
                  </a:lnTo>
                  <a:lnTo>
                    <a:pt x="173626" y="56097"/>
                  </a:lnTo>
                  <a:lnTo>
                    <a:pt x="186690" y="0"/>
                  </a:lnTo>
                  <a:close/>
                </a:path>
                <a:path w="1159509" h="342264">
                  <a:moveTo>
                    <a:pt x="173626" y="56097"/>
                  </a:moveTo>
                  <a:lnTo>
                    <a:pt x="145542" y="49530"/>
                  </a:lnTo>
                  <a:lnTo>
                    <a:pt x="132588" y="105156"/>
                  </a:lnTo>
                  <a:lnTo>
                    <a:pt x="160672" y="111723"/>
                  </a:lnTo>
                  <a:lnTo>
                    <a:pt x="173626" y="56097"/>
                  </a:lnTo>
                  <a:close/>
                </a:path>
                <a:path w="1159509" h="342264">
                  <a:moveTo>
                    <a:pt x="160672" y="111723"/>
                  </a:moveTo>
                  <a:lnTo>
                    <a:pt x="132588" y="105156"/>
                  </a:lnTo>
                  <a:lnTo>
                    <a:pt x="132588" y="154230"/>
                  </a:lnTo>
                  <a:lnTo>
                    <a:pt x="147828" y="166878"/>
                  </a:lnTo>
                  <a:lnTo>
                    <a:pt x="160672" y="111723"/>
                  </a:lnTo>
                  <a:close/>
                </a:path>
                <a:path w="1159509" h="342264">
                  <a:moveTo>
                    <a:pt x="1159002" y="286512"/>
                  </a:moveTo>
                  <a:lnTo>
                    <a:pt x="173626" y="56097"/>
                  </a:lnTo>
                  <a:lnTo>
                    <a:pt x="160672" y="111723"/>
                  </a:lnTo>
                  <a:lnTo>
                    <a:pt x="1146048" y="342138"/>
                  </a:lnTo>
                  <a:lnTo>
                    <a:pt x="1159002" y="286512"/>
                  </a:lnTo>
                  <a:close/>
                </a:path>
              </a:pathLst>
            </a:custGeom>
            <a:solidFill>
              <a:srgbClr val="B8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94567" y="1151382"/>
              <a:ext cx="960119" cy="66903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317883" y="1801368"/>
              <a:ext cx="461009" cy="729615"/>
            </a:xfrm>
            <a:custGeom>
              <a:avLst/>
              <a:gdLst/>
              <a:ahLst/>
              <a:cxnLst/>
              <a:rect l="l" t="t" r="r" b="b"/>
              <a:pathLst>
                <a:path w="461010" h="729614">
                  <a:moveTo>
                    <a:pt x="396041" y="568066"/>
                  </a:moveTo>
                  <a:lnTo>
                    <a:pt x="48767" y="0"/>
                  </a:lnTo>
                  <a:lnTo>
                    <a:pt x="0" y="29718"/>
                  </a:lnTo>
                  <a:lnTo>
                    <a:pt x="347061" y="598168"/>
                  </a:lnTo>
                  <a:lnTo>
                    <a:pt x="396041" y="568066"/>
                  </a:lnTo>
                  <a:close/>
                </a:path>
                <a:path w="461010" h="729614">
                  <a:moveTo>
                    <a:pt x="410717" y="697831"/>
                  </a:moveTo>
                  <a:lnTo>
                    <a:pt x="410717" y="592074"/>
                  </a:lnTo>
                  <a:lnTo>
                    <a:pt x="361949" y="622554"/>
                  </a:lnTo>
                  <a:lnTo>
                    <a:pt x="347061" y="598168"/>
                  </a:lnTo>
                  <a:lnTo>
                    <a:pt x="298703" y="627888"/>
                  </a:lnTo>
                  <a:lnTo>
                    <a:pt x="410717" y="697831"/>
                  </a:lnTo>
                  <a:close/>
                </a:path>
                <a:path w="461010" h="729614">
                  <a:moveTo>
                    <a:pt x="410717" y="592074"/>
                  </a:moveTo>
                  <a:lnTo>
                    <a:pt x="396041" y="568066"/>
                  </a:lnTo>
                  <a:lnTo>
                    <a:pt x="347061" y="598168"/>
                  </a:lnTo>
                  <a:lnTo>
                    <a:pt x="361949" y="622554"/>
                  </a:lnTo>
                  <a:lnTo>
                    <a:pt x="410717" y="592074"/>
                  </a:lnTo>
                  <a:close/>
                </a:path>
                <a:path w="461010" h="729614">
                  <a:moveTo>
                    <a:pt x="461009" y="729234"/>
                  </a:moveTo>
                  <a:lnTo>
                    <a:pt x="445007" y="537972"/>
                  </a:lnTo>
                  <a:lnTo>
                    <a:pt x="396041" y="568066"/>
                  </a:lnTo>
                  <a:lnTo>
                    <a:pt x="410717" y="592074"/>
                  </a:lnTo>
                  <a:lnTo>
                    <a:pt x="410717" y="697831"/>
                  </a:lnTo>
                  <a:lnTo>
                    <a:pt x="461009" y="729234"/>
                  </a:lnTo>
                  <a:close/>
                </a:path>
              </a:pathLst>
            </a:custGeom>
            <a:solidFill>
              <a:srgbClr val="B8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6274955" y="2951226"/>
            <a:ext cx="2759710" cy="1471930"/>
            <a:chOff x="6274955" y="2951226"/>
            <a:chExt cx="2759710" cy="1471930"/>
          </a:xfrm>
        </p:grpSpPr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88415" y="2951226"/>
              <a:ext cx="1745742" cy="147142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6274955" y="3030474"/>
              <a:ext cx="1088390" cy="414655"/>
            </a:xfrm>
            <a:custGeom>
              <a:avLst/>
              <a:gdLst/>
              <a:ahLst/>
              <a:cxnLst/>
              <a:rect l="l" t="t" r="r" b="b"/>
              <a:pathLst>
                <a:path w="1088390" h="414654">
                  <a:moveTo>
                    <a:pt x="934449" y="306373"/>
                  </a:moveTo>
                  <a:lnTo>
                    <a:pt x="18287" y="0"/>
                  </a:lnTo>
                  <a:lnTo>
                    <a:pt x="0" y="54102"/>
                  </a:lnTo>
                  <a:lnTo>
                    <a:pt x="916464" y="360329"/>
                  </a:lnTo>
                  <a:lnTo>
                    <a:pt x="934449" y="306373"/>
                  </a:lnTo>
                  <a:close/>
                </a:path>
                <a:path w="1088390" h="414654">
                  <a:moveTo>
                    <a:pt x="961644" y="405637"/>
                  </a:moveTo>
                  <a:lnTo>
                    <a:pt x="961644" y="315467"/>
                  </a:lnTo>
                  <a:lnTo>
                    <a:pt x="944118" y="369570"/>
                  </a:lnTo>
                  <a:lnTo>
                    <a:pt x="916464" y="360329"/>
                  </a:lnTo>
                  <a:lnTo>
                    <a:pt x="898397" y="414527"/>
                  </a:lnTo>
                  <a:lnTo>
                    <a:pt x="961644" y="405637"/>
                  </a:lnTo>
                  <a:close/>
                </a:path>
                <a:path w="1088390" h="414654">
                  <a:moveTo>
                    <a:pt x="961644" y="315467"/>
                  </a:moveTo>
                  <a:lnTo>
                    <a:pt x="934449" y="306373"/>
                  </a:lnTo>
                  <a:lnTo>
                    <a:pt x="916464" y="360329"/>
                  </a:lnTo>
                  <a:lnTo>
                    <a:pt x="944118" y="369570"/>
                  </a:lnTo>
                  <a:lnTo>
                    <a:pt x="961644" y="315467"/>
                  </a:lnTo>
                  <a:close/>
                </a:path>
                <a:path w="1088390" h="414654">
                  <a:moveTo>
                    <a:pt x="1088136" y="387857"/>
                  </a:moveTo>
                  <a:lnTo>
                    <a:pt x="952500" y="252221"/>
                  </a:lnTo>
                  <a:lnTo>
                    <a:pt x="934449" y="306373"/>
                  </a:lnTo>
                  <a:lnTo>
                    <a:pt x="961644" y="315467"/>
                  </a:lnTo>
                  <a:lnTo>
                    <a:pt x="961644" y="405637"/>
                  </a:lnTo>
                  <a:lnTo>
                    <a:pt x="1088136" y="387857"/>
                  </a:lnTo>
                  <a:close/>
                </a:path>
              </a:pathLst>
            </a:custGeom>
            <a:solidFill>
              <a:srgbClr val="B8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46995" y="5433821"/>
            <a:ext cx="1512569" cy="15133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fuhsin</dc:creator>
  <dc:title>Microsoft PowerPoint - 通訊實驗規則</dc:title>
  <dcterms:created xsi:type="dcterms:W3CDTF">2023-09-13T11:19:10Z</dcterms:created>
  <dcterms:modified xsi:type="dcterms:W3CDTF">2023-09-13T11:19:10Z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2023-09-13T00:00:00Z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2023-09-13T00:00:00Z</vt:filetime>
  </property>
  <property fmtid="{D5CDD505-2E9C-101B-9397-08002B2CF9AE}" pid="5" name="Producer">
    <vt:lpwstr>Acrobat Distiller 22.0 (Windows)</vt:lpwstr>
  </property>
</Properties>
</file>